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300" r:id="rId2"/>
    <p:sldId id="271" r:id="rId3"/>
    <p:sldId id="272" r:id="rId4"/>
    <p:sldId id="309" r:id="rId5"/>
    <p:sldId id="267" r:id="rId6"/>
    <p:sldId id="301" r:id="rId7"/>
    <p:sldId id="310" r:id="rId8"/>
    <p:sldId id="311" r:id="rId9"/>
    <p:sldId id="312" r:id="rId10"/>
    <p:sldId id="313" r:id="rId11"/>
    <p:sldId id="273" r:id="rId12"/>
    <p:sldId id="302" r:id="rId13"/>
    <p:sldId id="303" r:id="rId14"/>
    <p:sldId id="304" r:id="rId15"/>
    <p:sldId id="305" r:id="rId16"/>
    <p:sldId id="325" r:id="rId17"/>
    <p:sldId id="307" r:id="rId18"/>
    <p:sldId id="324" r:id="rId19"/>
    <p:sldId id="317" r:id="rId20"/>
    <p:sldId id="319" r:id="rId21"/>
    <p:sldId id="314" r:id="rId22"/>
    <p:sldId id="315" r:id="rId23"/>
    <p:sldId id="316" r:id="rId24"/>
    <p:sldId id="323" r:id="rId25"/>
    <p:sldId id="320" r:id="rId26"/>
    <p:sldId id="321" r:id="rId27"/>
    <p:sldId id="326" r:id="rId28"/>
    <p:sldId id="328" r:id="rId29"/>
    <p:sldId id="331" r:id="rId30"/>
    <p:sldId id="329" r:id="rId31"/>
    <p:sldId id="332" r:id="rId32"/>
    <p:sldId id="333" r:id="rId33"/>
    <p:sldId id="334" r:id="rId34"/>
    <p:sldId id="335" r:id="rId35"/>
    <p:sldId id="336" r:id="rId36"/>
    <p:sldId id="337" r:id="rId37"/>
    <p:sldId id="338" r:id="rId38"/>
    <p:sldId id="339" r:id="rId39"/>
    <p:sldId id="340" r:id="rId40"/>
    <p:sldId id="341" r:id="rId41"/>
    <p:sldId id="342" r:id="rId42"/>
    <p:sldId id="344" r:id="rId43"/>
    <p:sldId id="343" r:id="rId44"/>
    <p:sldId id="348" r:id="rId45"/>
    <p:sldId id="349" r:id="rId46"/>
    <p:sldId id="350" r:id="rId47"/>
    <p:sldId id="351" r:id="rId48"/>
    <p:sldId id="352" r:id="rId49"/>
    <p:sldId id="353" r:id="rId50"/>
    <p:sldId id="345" r:id="rId51"/>
    <p:sldId id="354" r:id="rId52"/>
    <p:sldId id="355" r:id="rId53"/>
    <p:sldId id="357" r:id="rId54"/>
    <p:sldId id="356" r:id="rId55"/>
    <p:sldId id="358" r:id="rId56"/>
    <p:sldId id="346" r:id="rId57"/>
    <p:sldId id="359" r:id="rId58"/>
    <p:sldId id="360" r:id="rId59"/>
    <p:sldId id="361" r:id="rId60"/>
    <p:sldId id="362" r:id="rId61"/>
    <p:sldId id="347" r:id="rId62"/>
    <p:sldId id="363" r:id="rId63"/>
  </p:sldIdLst>
  <p:sldSz cx="12192000" cy="6858000"/>
  <p:notesSz cx="6858000" cy="914400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81" autoAdjust="0"/>
    <p:restoredTop sz="91149" autoAdjust="0"/>
  </p:normalViewPr>
  <p:slideViewPr>
    <p:cSldViewPr snapToGrid="0">
      <p:cViewPr varScale="1">
        <p:scale>
          <a:sx n="66" d="100"/>
          <a:sy n="66" d="100"/>
        </p:scale>
        <p:origin x="102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A29BF-69BC-47C4-A610-457E18A5A02D}" type="datetimeFigureOut">
              <a:rPr lang="en-US" smtClean="0"/>
              <a:t>6/8/2020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EEB0B-2352-474C-97C8-9642E7279BD5}" type="slidenum">
              <a:rPr lang="en-US" smtClean="0"/>
              <a:t>‹#›</a:t>
            </a:fld>
            <a:endParaRPr lang="en-US"/>
          </a:p>
        </p:txBody>
      </p:sp>
    </p:spTree>
    <p:extLst>
      <p:ext uri="{BB962C8B-B14F-4D97-AF65-F5344CB8AC3E}">
        <p14:creationId xmlns:p14="http://schemas.microsoft.com/office/powerpoint/2010/main" val="2147326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BF49171D-E7AF-47A9-81E8-86902F847FA6}"/>
              </a:ext>
            </a:extLst>
          </p:cNvPr>
          <p:cNvSpPr>
            <a:spLocks noChangeArrowheads="1"/>
          </p:cNvSpPr>
          <p:nvPr/>
        </p:nvSpPr>
        <p:spPr bwMode="auto">
          <a:xfrm>
            <a:off x="812800" y="1219200"/>
            <a:ext cx="105664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5" name="Line 8">
            <a:extLst>
              <a:ext uri="{FF2B5EF4-FFF2-40B4-BE49-F238E27FC236}">
                <a16:creationId xmlns:a16="http://schemas.microsoft.com/office/drawing/2014/main" id="{776E13FB-C3EB-48B2-8FE5-80D37E03BB32}"/>
              </a:ext>
            </a:extLst>
          </p:cNvPr>
          <p:cNvSpPr>
            <a:spLocks noChangeShapeType="1"/>
          </p:cNvSpPr>
          <p:nvPr/>
        </p:nvSpPr>
        <p:spPr bwMode="auto">
          <a:xfrm>
            <a:off x="2641601" y="3962400"/>
            <a:ext cx="8682567"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5122" name="Rectangle 2"/>
          <p:cNvSpPr>
            <a:spLocks noGrp="1" noChangeArrowheads="1"/>
          </p:cNvSpPr>
          <p:nvPr>
            <p:ph type="ctrTitle"/>
          </p:nvPr>
        </p:nvSpPr>
        <p:spPr>
          <a:xfrm>
            <a:off x="1219201" y="1524000"/>
            <a:ext cx="10164233" cy="1752600"/>
          </a:xfrm>
        </p:spPr>
        <p:txBody>
          <a:bodyPr/>
          <a:lstStyle>
            <a:lvl1pPr>
              <a:defRPr sz="5000"/>
            </a:lvl1pPr>
          </a:lstStyle>
          <a:p>
            <a:pPr lvl="0"/>
            <a:r>
              <a:rPr lang="en-US" altLang="zh-TW" noProof="0"/>
              <a:t>Click to edit Master title style</a:t>
            </a:r>
            <a:endParaRPr lang="zh-TW" altLang="en-US" noProof="0"/>
          </a:p>
        </p:txBody>
      </p:sp>
      <p:sp>
        <p:nvSpPr>
          <p:cNvPr id="5123"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800"/>
            </a:lvl1pPr>
          </a:lstStyle>
          <a:p>
            <a:pPr lvl="0"/>
            <a:r>
              <a:rPr lang="en-US" altLang="zh-TW" noProof="0"/>
              <a:t>Click to edit Master subtitle style</a:t>
            </a:r>
            <a:endParaRPr lang="zh-TW" altLang="en-US" noProof="0"/>
          </a:p>
        </p:txBody>
      </p:sp>
      <p:sp>
        <p:nvSpPr>
          <p:cNvPr id="6" name="Rectangle 4">
            <a:extLst>
              <a:ext uri="{FF2B5EF4-FFF2-40B4-BE49-F238E27FC236}">
                <a16:creationId xmlns:a16="http://schemas.microsoft.com/office/drawing/2014/main" id="{5437C0EE-44CE-458C-8D46-19C5F7E77F80}"/>
              </a:ext>
            </a:extLst>
          </p:cNvPr>
          <p:cNvSpPr>
            <a:spLocks noGrp="1" noChangeArrowheads="1"/>
          </p:cNvSpPr>
          <p:nvPr>
            <p:ph type="dt" sz="half" idx="10"/>
          </p:nvPr>
        </p:nvSpPr>
        <p:spPr/>
        <p:txBody>
          <a:bodyPr/>
          <a:lstStyle>
            <a:lvl1pPr>
              <a:defRPr/>
            </a:lvl1pPr>
          </a:lstStyle>
          <a:p>
            <a:fld id="{E6AB6F07-7A0B-47E1-9635-46B40BCCD725}" type="datetimeFigureOut">
              <a:rPr lang="en-US" smtClean="0"/>
              <a:t>6/8/2020</a:t>
            </a:fld>
            <a:endParaRPr lang="en-US"/>
          </a:p>
        </p:txBody>
      </p:sp>
      <p:sp>
        <p:nvSpPr>
          <p:cNvPr id="7" name="Rectangle 5">
            <a:extLst>
              <a:ext uri="{FF2B5EF4-FFF2-40B4-BE49-F238E27FC236}">
                <a16:creationId xmlns:a16="http://schemas.microsoft.com/office/drawing/2014/main" id="{F99025B4-CCF8-4045-81CD-67B56EF4CC55}"/>
              </a:ext>
            </a:extLst>
          </p:cNvPr>
          <p:cNvSpPr>
            <a:spLocks noGrp="1" noChangeArrowheads="1"/>
          </p:cNvSpPr>
          <p:nvPr>
            <p:ph type="ftr" sz="quarter" idx="11"/>
          </p:nvPr>
        </p:nvSpPr>
        <p:spPr>
          <a:xfrm>
            <a:off x="4165600" y="6243638"/>
            <a:ext cx="3860800" cy="457200"/>
          </a:xfrm>
        </p:spPr>
        <p:txBody>
          <a:bodyPr/>
          <a:lstStyle>
            <a:lvl1pPr>
              <a:defRPr/>
            </a:lvl1pPr>
          </a:lstStyle>
          <a:p>
            <a:endParaRPr lang="en-US"/>
          </a:p>
        </p:txBody>
      </p:sp>
      <p:sp>
        <p:nvSpPr>
          <p:cNvPr id="8" name="Rectangle 6">
            <a:extLst>
              <a:ext uri="{FF2B5EF4-FFF2-40B4-BE49-F238E27FC236}">
                <a16:creationId xmlns:a16="http://schemas.microsoft.com/office/drawing/2014/main" id="{75F1D023-DF59-48B9-95A7-32D6E7B2C6EF}"/>
              </a:ext>
            </a:extLst>
          </p:cNvPr>
          <p:cNvSpPr>
            <a:spLocks noGrp="1" noChangeArrowheads="1"/>
          </p:cNvSpPr>
          <p:nvPr>
            <p:ph type="sldNum" sz="quarter" idx="12"/>
          </p:nvPr>
        </p:nvSpPr>
        <p:spPr/>
        <p:txBody>
          <a:bodyPr/>
          <a:lstStyle>
            <a:lvl1pPr>
              <a:defRPr/>
            </a:lvl1pPr>
          </a:lstStyle>
          <a:p>
            <a:fld id="{6F03E181-782D-48EA-BA4E-0B72572B78F9}" type="slidenum">
              <a:rPr lang="en-US" smtClean="0"/>
              <a:t>‹#›</a:t>
            </a:fld>
            <a:endParaRPr lang="en-US"/>
          </a:p>
        </p:txBody>
      </p:sp>
    </p:spTree>
    <p:extLst>
      <p:ext uri="{BB962C8B-B14F-4D97-AF65-F5344CB8AC3E}">
        <p14:creationId xmlns:p14="http://schemas.microsoft.com/office/powerpoint/2010/main" val="376037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F509C5A-D0A6-446B-820D-0B5055D8F111}"/>
              </a:ext>
            </a:extLst>
          </p:cNvPr>
          <p:cNvSpPr>
            <a:spLocks noGrp="1" noChangeArrowheads="1"/>
          </p:cNvSpPr>
          <p:nvPr>
            <p:ph type="dt" sz="half" idx="10"/>
          </p:nvPr>
        </p:nvSpPr>
        <p:spPr>
          <a:ln/>
        </p:spPr>
        <p:txBody>
          <a:bodyPr/>
          <a:lstStyle>
            <a:lvl1pPr>
              <a:defRPr/>
            </a:lvl1pPr>
          </a:lstStyle>
          <a:p>
            <a:fld id="{E6AB6F07-7A0B-47E1-9635-46B40BCCD725}" type="datetimeFigureOut">
              <a:rPr lang="en-US" smtClean="0"/>
              <a:t>6/8/2020</a:t>
            </a:fld>
            <a:endParaRPr lang="en-US"/>
          </a:p>
        </p:txBody>
      </p:sp>
      <p:sp>
        <p:nvSpPr>
          <p:cNvPr id="5" name="Rectangle 5">
            <a:extLst>
              <a:ext uri="{FF2B5EF4-FFF2-40B4-BE49-F238E27FC236}">
                <a16:creationId xmlns:a16="http://schemas.microsoft.com/office/drawing/2014/main" id="{4DA6D126-1D23-4B0F-9DB9-C78D6D855E95}"/>
              </a:ext>
            </a:extLst>
          </p:cNvPr>
          <p:cNvSpPr>
            <a:spLocks noGrp="1" noChangeArrowheads="1"/>
          </p:cNvSpPr>
          <p:nvPr>
            <p:ph type="ftr" sz="quarte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932BBC5D-81B9-46B9-88A1-ED6274D0CA74}"/>
              </a:ext>
            </a:extLst>
          </p:cNvPr>
          <p:cNvSpPr>
            <a:spLocks noGrp="1" noChangeArrowheads="1"/>
          </p:cNvSpPr>
          <p:nvPr>
            <p:ph type="sldNum" sz="quarter" idx="12"/>
          </p:nvPr>
        </p:nvSpPr>
        <p:spPr>
          <a:ln/>
        </p:spPr>
        <p:txBody>
          <a:bodyPr/>
          <a:lstStyle>
            <a:lvl1pPr>
              <a:defRPr/>
            </a:lvl1pPr>
          </a:lstStyle>
          <a:p>
            <a:fld id="{6F03E181-782D-48EA-BA4E-0B72572B78F9}" type="slidenum">
              <a:rPr lang="en-US" smtClean="0"/>
              <a:t>‹#›</a:t>
            </a:fld>
            <a:endParaRPr lang="en-US"/>
          </a:p>
        </p:txBody>
      </p:sp>
    </p:spTree>
    <p:extLst>
      <p:ext uri="{BB962C8B-B14F-4D97-AF65-F5344CB8AC3E}">
        <p14:creationId xmlns:p14="http://schemas.microsoft.com/office/powerpoint/2010/main" val="13106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62AFA82-85A4-4A02-B1EE-D783109AE9E8}"/>
              </a:ext>
            </a:extLst>
          </p:cNvPr>
          <p:cNvSpPr>
            <a:spLocks noGrp="1" noChangeArrowheads="1"/>
          </p:cNvSpPr>
          <p:nvPr>
            <p:ph type="dt" sz="half" idx="10"/>
          </p:nvPr>
        </p:nvSpPr>
        <p:spPr>
          <a:ln/>
        </p:spPr>
        <p:txBody>
          <a:bodyPr/>
          <a:lstStyle>
            <a:lvl1pPr>
              <a:defRPr/>
            </a:lvl1pPr>
          </a:lstStyle>
          <a:p>
            <a:fld id="{E6AB6F07-7A0B-47E1-9635-46B40BCCD725}" type="datetimeFigureOut">
              <a:rPr lang="en-US" smtClean="0"/>
              <a:t>6/8/2020</a:t>
            </a:fld>
            <a:endParaRPr lang="en-US"/>
          </a:p>
        </p:txBody>
      </p:sp>
      <p:sp>
        <p:nvSpPr>
          <p:cNvPr id="5" name="Rectangle 5">
            <a:extLst>
              <a:ext uri="{FF2B5EF4-FFF2-40B4-BE49-F238E27FC236}">
                <a16:creationId xmlns:a16="http://schemas.microsoft.com/office/drawing/2014/main" id="{206A850B-56CA-4070-9486-5A45EF2246AD}"/>
              </a:ext>
            </a:extLst>
          </p:cNvPr>
          <p:cNvSpPr>
            <a:spLocks noGrp="1" noChangeArrowheads="1"/>
          </p:cNvSpPr>
          <p:nvPr>
            <p:ph type="ftr" sz="quarte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16C02274-2FAE-40E3-9B82-E5713C5D6C52}"/>
              </a:ext>
            </a:extLst>
          </p:cNvPr>
          <p:cNvSpPr>
            <a:spLocks noGrp="1" noChangeArrowheads="1"/>
          </p:cNvSpPr>
          <p:nvPr>
            <p:ph type="sldNum" sz="quarter" idx="12"/>
          </p:nvPr>
        </p:nvSpPr>
        <p:spPr>
          <a:ln/>
        </p:spPr>
        <p:txBody>
          <a:bodyPr/>
          <a:lstStyle>
            <a:lvl1pPr>
              <a:defRPr/>
            </a:lvl1pPr>
          </a:lstStyle>
          <a:p>
            <a:fld id="{6F03E181-782D-48EA-BA4E-0B72572B78F9}" type="slidenum">
              <a:rPr lang="en-US" smtClean="0"/>
              <a:t>‹#›</a:t>
            </a:fld>
            <a:endParaRPr lang="en-US"/>
          </a:p>
        </p:txBody>
      </p:sp>
    </p:spTree>
    <p:extLst>
      <p:ext uri="{BB962C8B-B14F-4D97-AF65-F5344CB8AC3E}">
        <p14:creationId xmlns:p14="http://schemas.microsoft.com/office/powerpoint/2010/main" val="184404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04198D6-3B5B-44F1-9CBD-F086815FD40A}"/>
              </a:ext>
            </a:extLst>
          </p:cNvPr>
          <p:cNvSpPr>
            <a:spLocks noGrp="1" noChangeArrowheads="1"/>
          </p:cNvSpPr>
          <p:nvPr>
            <p:ph type="dt" sz="half" idx="10"/>
          </p:nvPr>
        </p:nvSpPr>
        <p:spPr>
          <a:ln/>
        </p:spPr>
        <p:txBody>
          <a:bodyPr/>
          <a:lstStyle>
            <a:lvl1pPr>
              <a:defRPr/>
            </a:lvl1pPr>
          </a:lstStyle>
          <a:p>
            <a:fld id="{E6AB6F07-7A0B-47E1-9635-46B40BCCD725}" type="datetimeFigureOut">
              <a:rPr lang="en-US" smtClean="0"/>
              <a:t>6/8/2020</a:t>
            </a:fld>
            <a:endParaRPr lang="en-US"/>
          </a:p>
        </p:txBody>
      </p:sp>
      <p:sp>
        <p:nvSpPr>
          <p:cNvPr id="5" name="Rectangle 5">
            <a:extLst>
              <a:ext uri="{FF2B5EF4-FFF2-40B4-BE49-F238E27FC236}">
                <a16:creationId xmlns:a16="http://schemas.microsoft.com/office/drawing/2014/main" id="{61E4E4DA-E62A-4180-A908-D0A8ACDEF9D9}"/>
              </a:ext>
            </a:extLst>
          </p:cNvPr>
          <p:cNvSpPr>
            <a:spLocks noGrp="1" noChangeArrowheads="1"/>
          </p:cNvSpPr>
          <p:nvPr>
            <p:ph type="ftr" sz="quarte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CA53DB74-A901-417E-8CF0-3685ED577995}"/>
              </a:ext>
            </a:extLst>
          </p:cNvPr>
          <p:cNvSpPr>
            <a:spLocks noGrp="1" noChangeArrowheads="1"/>
          </p:cNvSpPr>
          <p:nvPr>
            <p:ph type="sldNum" sz="quarter" idx="12"/>
          </p:nvPr>
        </p:nvSpPr>
        <p:spPr>
          <a:ln/>
        </p:spPr>
        <p:txBody>
          <a:bodyPr/>
          <a:lstStyle>
            <a:lvl1pPr>
              <a:defRPr/>
            </a:lvl1pPr>
          </a:lstStyle>
          <a:p>
            <a:fld id="{6F03E181-782D-48EA-BA4E-0B72572B78F9}" type="slidenum">
              <a:rPr lang="en-US" smtClean="0"/>
              <a:t>‹#›</a:t>
            </a:fld>
            <a:endParaRPr lang="en-US"/>
          </a:p>
        </p:txBody>
      </p:sp>
    </p:spTree>
    <p:extLst>
      <p:ext uri="{BB962C8B-B14F-4D97-AF65-F5344CB8AC3E}">
        <p14:creationId xmlns:p14="http://schemas.microsoft.com/office/powerpoint/2010/main" val="4164805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916AE696-C015-4077-890A-F0A2E1A7F514}"/>
              </a:ext>
            </a:extLst>
          </p:cNvPr>
          <p:cNvSpPr>
            <a:spLocks noGrp="1" noChangeArrowheads="1"/>
          </p:cNvSpPr>
          <p:nvPr>
            <p:ph type="dt" sz="half" idx="10"/>
          </p:nvPr>
        </p:nvSpPr>
        <p:spPr>
          <a:ln/>
        </p:spPr>
        <p:txBody>
          <a:bodyPr/>
          <a:lstStyle>
            <a:lvl1pPr>
              <a:defRPr/>
            </a:lvl1pPr>
          </a:lstStyle>
          <a:p>
            <a:fld id="{E6AB6F07-7A0B-47E1-9635-46B40BCCD725}" type="datetimeFigureOut">
              <a:rPr lang="en-US" smtClean="0"/>
              <a:t>6/8/2020</a:t>
            </a:fld>
            <a:endParaRPr lang="en-US"/>
          </a:p>
        </p:txBody>
      </p:sp>
      <p:sp>
        <p:nvSpPr>
          <p:cNvPr id="5" name="Rectangle 5">
            <a:extLst>
              <a:ext uri="{FF2B5EF4-FFF2-40B4-BE49-F238E27FC236}">
                <a16:creationId xmlns:a16="http://schemas.microsoft.com/office/drawing/2014/main" id="{B299E7E3-E01B-42E5-A9D2-0272BB8020FC}"/>
              </a:ext>
            </a:extLst>
          </p:cNvPr>
          <p:cNvSpPr>
            <a:spLocks noGrp="1" noChangeArrowheads="1"/>
          </p:cNvSpPr>
          <p:nvPr>
            <p:ph type="ftr" sz="quarter" idx="11"/>
          </p:nvPr>
        </p:nvSpPr>
        <p:spPr>
          <a:ln/>
        </p:spPr>
        <p:txBody>
          <a:bodyPr/>
          <a:lstStyle>
            <a:lvl1pPr>
              <a:defRPr/>
            </a:lvl1pPr>
          </a:lstStyle>
          <a:p>
            <a:endParaRPr lang="en-US"/>
          </a:p>
        </p:txBody>
      </p:sp>
      <p:sp>
        <p:nvSpPr>
          <p:cNvPr id="6" name="Rectangle 6">
            <a:extLst>
              <a:ext uri="{FF2B5EF4-FFF2-40B4-BE49-F238E27FC236}">
                <a16:creationId xmlns:a16="http://schemas.microsoft.com/office/drawing/2014/main" id="{76676936-C8CD-4DB3-9540-00C01C4F6358}"/>
              </a:ext>
            </a:extLst>
          </p:cNvPr>
          <p:cNvSpPr>
            <a:spLocks noGrp="1" noChangeArrowheads="1"/>
          </p:cNvSpPr>
          <p:nvPr>
            <p:ph type="sldNum" sz="quarter" idx="12"/>
          </p:nvPr>
        </p:nvSpPr>
        <p:spPr>
          <a:ln/>
        </p:spPr>
        <p:txBody>
          <a:bodyPr/>
          <a:lstStyle>
            <a:lvl1pPr>
              <a:defRPr/>
            </a:lvl1pPr>
          </a:lstStyle>
          <a:p>
            <a:fld id="{6F03E181-782D-48EA-BA4E-0B72572B78F9}" type="slidenum">
              <a:rPr lang="en-US" smtClean="0"/>
              <a:t>‹#›</a:t>
            </a:fld>
            <a:endParaRPr lang="en-US"/>
          </a:p>
        </p:txBody>
      </p:sp>
    </p:spTree>
    <p:extLst>
      <p:ext uri="{BB962C8B-B14F-4D97-AF65-F5344CB8AC3E}">
        <p14:creationId xmlns:p14="http://schemas.microsoft.com/office/powerpoint/2010/main" val="2506416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A85102F-3DC8-4312-BA5C-0D678D945633}"/>
              </a:ext>
            </a:extLst>
          </p:cNvPr>
          <p:cNvSpPr>
            <a:spLocks noGrp="1" noChangeArrowheads="1"/>
          </p:cNvSpPr>
          <p:nvPr>
            <p:ph type="dt" sz="half" idx="10"/>
          </p:nvPr>
        </p:nvSpPr>
        <p:spPr>
          <a:ln/>
        </p:spPr>
        <p:txBody>
          <a:bodyPr/>
          <a:lstStyle>
            <a:lvl1pPr>
              <a:defRPr/>
            </a:lvl1pPr>
          </a:lstStyle>
          <a:p>
            <a:fld id="{E6AB6F07-7A0B-47E1-9635-46B40BCCD725}" type="datetimeFigureOut">
              <a:rPr lang="en-US" smtClean="0"/>
              <a:t>6/8/2020</a:t>
            </a:fld>
            <a:endParaRPr lang="en-US"/>
          </a:p>
        </p:txBody>
      </p:sp>
      <p:sp>
        <p:nvSpPr>
          <p:cNvPr id="6" name="Rectangle 5">
            <a:extLst>
              <a:ext uri="{FF2B5EF4-FFF2-40B4-BE49-F238E27FC236}">
                <a16:creationId xmlns:a16="http://schemas.microsoft.com/office/drawing/2014/main" id="{BF7D5BDC-22F1-4042-880E-C6112A242C84}"/>
              </a:ext>
            </a:extLst>
          </p:cNvPr>
          <p:cNvSpPr>
            <a:spLocks noGrp="1" noChangeArrowheads="1"/>
          </p:cNvSpPr>
          <p:nvPr>
            <p:ph type="ftr" sz="quarter" idx="11"/>
          </p:nvPr>
        </p:nvSpPr>
        <p:spPr>
          <a:ln/>
        </p:spPr>
        <p:txBody>
          <a:bodyPr/>
          <a:lstStyle>
            <a:lvl1pPr>
              <a:defRPr/>
            </a:lvl1pPr>
          </a:lstStyle>
          <a:p>
            <a:endParaRPr lang="en-US"/>
          </a:p>
        </p:txBody>
      </p:sp>
      <p:sp>
        <p:nvSpPr>
          <p:cNvPr id="7" name="Rectangle 6">
            <a:extLst>
              <a:ext uri="{FF2B5EF4-FFF2-40B4-BE49-F238E27FC236}">
                <a16:creationId xmlns:a16="http://schemas.microsoft.com/office/drawing/2014/main" id="{D7EA7AB5-D4EB-404C-8C94-168F540F3666}"/>
              </a:ext>
            </a:extLst>
          </p:cNvPr>
          <p:cNvSpPr>
            <a:spLocks noGrp="1" noChangeArrowheads="1"/>
          </p:cNvSpPr>
          <p:nvPr>
            <p:ph type="sldNum" sz="quarter" idx="12"/>
          </p:nvPr>
        </p:nvSpPr>
        <p:spPr>
          <a:ln/>
        </p:spPr>
        <p:txBody>
          <a:bodyPr/>
          <a:lstStyle>
            <a:lvl1pPr>
              <a:defRPr/>
            </a:lvl1pPr>
          </a:lstStyle>
          <a:p>
            <a:fld id="{6F03E181-782D-48EA-BA4E-0B72572B78F9}" type="slidenum">
              <a:rPr lang="en-US" smtClean="0"/>
              <a:t>‹#›</a:t>
            </a:fld>
            <a:endParaRPr lang="en-US"/>
          </a:p>
        </p:txBody>
      </p:sp>
    </p:spTree>
    <p:extLst>
      <p:ext uri="{BB962C8B-B14F-4D97-AF65-F5344CB8AC3E}">
        <p14:creationId xmlns:p14="http://schemas.microsoft.com/office/powerpoint/2010/main" val="768673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E175541-23DD-40AB-A280-F448BA4B53E4}"/>
              </a:ext>
            </a:extLst>
          </p:cNvPr>
          <p:cNvSpPr>
            <a:spLocks noGrp="1" noChangeArrowheads="1"/>
          </p:cNvSpPr>
          <p:nvPr>
            <p:ph type="dt" sz="half" idx="10"/>
          </p:nvPr>
        </p:nvSpPr>
        <p:spPr>
          <a:ln/>
        </p:spPr>
        <p:txBody>
          <a:bodyPr/>
          <a:lstStyle>
            <a:lvl1pPr>
              <a:defRPr/>
            </a:lvl1pPr>
          </a:lstStyle>
          <a:p>
            <a:fld id="{E6AB6F07-7A0B-47E1-9635-46B40BCCD725}" type="datetimeFigureOut">
              <a:rPr lang="en-US" smtClean="0"/>
              <a:t>6/8/2020</a:t>
            </a:fld>
            <a:endParaRPr lang="en-US"/>
          </a:p>
        </p:txBody>
      </p:sp>
      <p:sp>
        <p:nvSpPr>
          <p:cNvPr id="8" name="Rectangle 5">
            <a:extLst>
              <a:ext uri="{FF2B5EF4-FFF2-40B4-BE49-F238E27FC236}">
                <a16:creationId xmlns:a16="http://schemas.microsoft.com/office/drawing/2014/main" id="{5E112FB0-A9B9-42D8-B7F9-F242E5DD2A3D}"/>
              </a:ext>
            </a:extLst>
          </p:cNvPr>
          <p:cNvSpPr>
            <a:spLocks noGrp="1" noChangeArrowheads="1"/>
          </p:cNvSpPr>
          <p:nvPr>
            <p:ph type="ftr" sz="quarter" idx="11"/>
          </p:nvPr>
        </p:nvSpPr>
        <p:spPr>
          <a:ln/>
        </p:spPr>
        <p:txBody>
          <a:bodyPr/>
          <a:lstStyle>
            <a:lvl1pPr>
              <a:defRPr/>
            </a:lvl1pPr>
          </a:lstStyle>
          <a:p>
            <a:endParaRPr lang="en-US"/>
          </a:p>
        </p:txBody>
      </p:sp>
      <p:sp>
        <p:nvSpPr>
          <p:cNvPr id="9" name="Rectangle 6">
            <a:extLst>
              <a:ext uri="{FF2B5EF4-FFF2-40B4-BE49-F238E27FC236}">
                <a16:creationId xmlns:a16="http://schemas.microsoft.com/office/drawing/2014/main" id="{CB8B688B-5ED6-4961-BAFE-2B4D8AEC0D5D}"/>
              </a:ext>
            </a:extLst>
          </p:cNvPr>
          <p:cNvSpPr>
            <a:spLocks noGrp="1" noChangeArrowheads="1"/>
          </p:cNvSpPr>
          <p:nvPr>
            <p:ph type="sldNum" sz="quarter" idx="12"/>
          </p:nvPr>
        </p:nvSpPr>
        <p:spPr>
          <a:ln/>
        </p:spPr>
        <p:txBody>
          <a:bodyPr/>
          <a:lstStyle>
            <a:lvl1pPr>
              <a:defRPr/>
            </a:lvl1pPr>
          </a:lstStyle>
          <a:p>
            <a:fld id="{6F03E181-782D-48EA-BA4E-0B72572B78F9}" type="slidenum">
              <a:rPr lang="en-US" smtClean="0"/>
              <a:t>‹#›</a:t>
            </a:fld>
            <a:endParaRPr lang="en-US"/>
          </a:p>
        </p:txBody>
      </p:sp>
    </p:spTree>
    <p:extLst>
      <p:ext uri="{BB962C8B-B14F-4D97-AF65-F5344CB8AC3E}">
        <p14:creationId xmlns:p14="http://schemas.microsoft.com/office/powerpoint/2010/main" val="538596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2DF3F35-2F2D-4067-9ED1-3A9A64C24128}"/>
              </a:ext>
            </a:extLst>
          </p:cNvPr>
          <p:cNvSpPr>
            <a:spLocks noGrp="1" noChangeArrowheads="1"/>
          </p:cNvSpPr>
          <p:nvPr>
            <p:ph type="dt" sz="half" idx="10"/>
          </p:nvPr>
        </p:nvSpPr>
        <p:spPr>
          <a:ln/>
        </p:spPr>
        <p:txBody>
          <a:bodyPr/>
          <a:lstStyle>
            <a:lvl1pPr>
              <a:defRPr/>
            </a:lvl1pPr>
          </a:lstStyle>
          <a:p>
            <a:fld id="{E6AB6F07-7A0B-47E1-9635-46B40BCCD725}" type="datetimeFigureOut">
              <a:rPr lang="en-US" smtClean="0"/>
              <a:t>6/8/2020</a:t>
            </a:fld>
            <a:endParaRPr lang="en-US"/>
          </a:p>
        </p:txBody>
      </p:sp>
      <p:sp>
        <p:nvSpPr>
          <p:cNvPr id="4" name="Rectangle 5">
            <a:extLst>
              <a:ext uri="{FF2B5EF4-FFF2-40B4-BE49-F238E27FC236}">
                <a16:creationId xmlns:a16="http://schemas.microsoft.com/office/drawing/2014/main" id="{36F0ACCC-7F9B-4EEB-B7B4-6C93446D13D3}"/>
              </a:ext>
            </a:extLst>
          </p:cNvPr>
          <p:cNvSpPr>
            <a:spLocks noGrp="1" noChangeArrowheads="1"/>
          </p:cNvSpPr>
          <p:nvPr>
            <p:ph type="ftr" sz="quarter" idx="11"/>
          </p:nvPr>
        </p:nvSpPr>
        <p:spPr>
          <a:ln/>
        </p:spPr>
        <p:txBody>
          <a:bodyPr/>
          <a:lstStyle>
            <a:lvl1pPr>
              <a:defRPr/>
            </a:lvl1pPr>
          </a:lstStyle>
          <a:p>
            <a:endParaRPr lang="en-US"/>
          </a:p>
        </p:txBody>
      </p:sp>
      <p:sp>
        <p:nvSpPr>
          <p:cNvPr id="5" name="Rectangle 6">
            <a:extLst>
              <a:ext uri="{FF2B5EF4-FFF2-40B4-BE49-F238E27FC236}">
                <a16:creationId xmlns:a16="http://schemas.microsoft.com/office/drawing/2014/main" id="{6C00EA0E-192F-4ECA-AAE8-6AE52DAF1F57}"/>
              </a:ext>
            </a:extLst>
          </p:cNvPr>
          <p:cNvSpPr>
            <a:spLocks noGrp="1" noChangeArrowheads="1"/>
          </p:cNvSpPr>
          <p:nvPr>
            <p:ph type="sldNum" sz="quarter" idx="12"/>
          </p:nvPr>
        </p:nvSpPr>
        <p:spPr>
          <a:ln/>
        </p:spPr>
        <p:txBody>
          <a:bodyPr/>
          <a:lstStyle>
            <a:lvl1pPr>
              <a:defRPr/>
            </a:lvl1pPr>
          </a:lstStyle>
          <a:p>
            <a:fld id="{6F03E181-782D-48EA-BA4E-0B72572B78F9}" type="slidenum">
              <a:rPr lang="en-US" smtClean="0"/>
              <a:t>‹#›</a:t>
            </a:fld>
            <a:endParaRPr lang="en-US"/>
          </a:p>
        </p:txBody>
      </p:sp>
    </p:spTree>
    <p:extLst>
      <p:ext uri="{BB962C8B-B14F-4D97-AF65-F5344CB8AC3E}">
        <p14:creationId xmlns:p14="http://schemas.microsoft.com/office/powerpoint/2010/main" val="715536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FEAA16D-BD88-4F65-8EC0-99C441626D79}"/>
              </a:ext>
            </a:extLst>
          </p:cNvPr>
          <p:cNvSpPr>
            <a:spLocks noGrp="1" noChangeArrowheads="1"/>
          </p:cNvSpPr>
          <p:nvPr>
            <p:ph type="dt" sz="half" idx="10"/>
          </p:nvPr>
        </p:nvSpPr>
        <p:spPr>
          <a:ln/>
        </p:spPr>
        <p:txBody>
          <a:bodyPr/>
          <a:lstStyle>
            <a:lvl1pPr>
              <a:defRPr/>
            </a:lvl1pPr>
          </a:lstStyle>
          <a:p>
            <a:fld id="{E6AB6F07-7A0B-47E1-9635-46B40BCCD725}" type="datetimeFigureOut">
              <a:rPr lang="en-US" smtClean="0"/>
              <a:t>6/8/2020</a:t>
            </a:fld>
            <a:endParaRPr lang="en-US"/>
          </a:p>
        </p:txBody>
      </p:sp>
      <p:sp>
        <p:nvSpPr>
          <p:cNvPr id="3" name="Rectangle 5">
            <a:extLst>
              <a:ext uri="{FF2B5EF4-FFF2-40B4-BE49-F238E27FC236}">
                <a16:creationId xmlns:a16="http://schemas.microsoft.com/office/drawing/2014/main" id="{20E9F4B9-35C3-48EA-BC33-502349D91E23}"/>
              </a:ext>
            </a:extLst>
          </p:cNvPr>
          <p:cNvSpPr>
            <a:spLocks noGrp="1" noChangeArrowheads="1"/>
          </p:cNvSpPr>
          <p:nvPr>
            <p:ph type="ftr" sz="quarter" idx="11"/>
          </p:nvPr>
        </p:nvSpPr>
        <p:spPr>
          <a:ln/>
        </p:spPr>
        <p:txBody>
          <a:bodyPr/>
          <a:lstStyle>
            <a:lvl1pPr>
              <a:defRPr/>
            </a:lvl1pPr>
          </a:lstStyle>
          <a:p>
            <a:endParaRPr lang="en-US"/>
          </a:p>
        </p:txBody>
      </p:sp>
      <p:sp>
        <p:nvSpPr>
          <p:cNvPr id="4" name="Rectangle 6">
            <a:extLst>
              <a:ext uri="{FF2B5EF4-FFF2-40B4-BE49-F238E27FC236}">
                <a16:creationId xmlns:a16="http://schemas.microsoft.com/office/drawing/2014/main" id="{6678A89F-CA18-49BC-9468-123B1D10BD94}"/>
              </a:ext>
            </a:extLst>
          </p:cNvPr>
          <p:cNvSpPr>
            <a:spLocks noGrp="1" noChangeArrowheads="1"/>
          </p:cNvSpPr>
          <p:nvPr>
            <p:ph type="sldNum" sz="quarter" idx="12"/>
          </p:nvPr>
        </p:nvSpPr>
        <p:spPr>
          <a:ln/>
        </p:spPr>
        <p:txBody>
          <a:bodyPr/>
          <a:lstStyle>
            <a:lvl1pPr>
              <a:defRPr/>
            </a:lvl1pPr>
          </a:lstStyle>
          <a:p>
            <a:fld id="{6F03E181-782D-48EA-BA4E-0B72572B78F9}" type="slidenum">
              <a:rPr lang="en-US" smtClean="0"/>
              <a:t>‹#›</a:t>
            </a:fld>
            <a:endParaRPr lang="en-US"/>
          </a:p>
        </p:txBody>
      </p:sp>
    </p:spTree>
    <p:extLst>
      <p:ext uri="{BB962C8B-B14F-4D97-AF65-F5344CB8AC3E}">
        <p14:creationId xmlns:p14="http://schemas.microsoft.com/office/powerpoint/2010/main" val="2411429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CAC33302-9B7C-4687-BFC7-1FECA0645714}"/>
              </a:ext>
            </a:extLst>
          </p:cNvPr>
          <p:cNvSpPr>
            <a:spLocks noGrp="1" noChangeArrowheads="1"/>
          </p:cNvSpPr>
          <p:nvPr>
            <p:ph type="dt" sz="half" idx="10"/>
          </p:nvPr>
        </p:nvSpPr>
        <p:spPr>
          <a:ln/>
        </p:spPr>
        <p:txBody>
          <a:bodyPr/>
          <a:lstStyle>
            <a:lvl1pPr>
              <a:defRPr/>
            </a:lvl1pPr>
          </a:lstStyle>
          <a:p>
            <a:fld id="{E6AB6F07-7A0B-47E1-9635-46B40BCCD725}" type="datetimeFigureOut">
              <a:rPr lang="en-US" smtClean="0"/>
              <a:t>6/8/2020</a:t>
            </a:fld>
            <a:endParaRPr lang="en-US"/>
          </a:p>
        </p:txBody>
      </p:sp>
      <p:sp>
        <p:nvSpPr>
          <p:cNvPr id="6" name="Rectangle 5">
            <a:extLst>
              <a:ext uri="{FF2B5EF4-FFF2-40B4-BE49-F238E27FC236}">
                <a16:creationId xmlns:a16="http://schemas.microsoft.com/office/drawing/2014/main" id="{AFC52DEA-BB6D-4D93-8CAB-8C5ECCE101CB}"/>
              </a:ext>
            </a:extLst>
          </p:cNvPr>
          <p:cNvSpPr>
            <a:spLocks noGrp="1" noChangeArrowheads="1"/>
          </p:cNvSpPr>
          <p:nvPr>
            <p:ph type="ftr" sz="quarter" idx="11"/>
          </p:nvPr>
        </p:nvSpPr>
        <p:spPr>
          <a:ln/>
        </p:spPr>
        <p:txBody>
          <a:bodyPr/>
          <a:lstStyle>
            <a:lvl1pPr>
              <a:defRPr/>
            </a:lvl1pPr>
          </a:lstStyle>
          <a:p>
            <a:endParaRPr lang="en-US"/>
          </a:p>
        </p:txBody>
      </p:sp>
      <p:sp>
        <p:nvSpPr>
          <p:cNvPr id="7" name="Rectangle 6">
            <a:extLst>
              <a:ext uri="{FF2B5EF4-FFF2-40B4-BE49-F238E27FC236}">
                <a16:creationId xmlns:a16="http://schemas.microsoft.com/office/drawing/2014/main" id="{A33C43A4-DE7E-4BCA-83B4-72C9D018749F}"/>
              </a:ext>
            </a:extLst>
          </p:cNvPr>
          <p:cNvSpPr>
            <a:spLocks noGrp="1" noChangeArrowheads="1"/>
          </p:cNvSpPr>
          <p:nvPr>
            <p:ph type="sldNum" sz="quarter" idx="12"/>
          </p:nvPr>
        </p:nvSpPr>
        <p:spPr>
          <a:ln/>
        </p:spPr>
        <p:txBody>
          <a:bodyPr/>
          <a:lstStyle>
            <a:lvl1pPr>
              <a:defRPr/>
            </a:lvl1pPr>
          </a:lstStyle>
          <a:p>
            <a:fld id="{6F03E181-782D-48EA-BA4E-0B72572B78F9}" type="slidenum">
              <a:rPr lang="en-US" smtClean="0"/>
              <a:t>‹#›</a:t>
            </a:fld>
            <a:endParaRPr lang="en-US"/>
          </a:p>
        </p:txBody>
      </p:sp>
    </p:spTree>
    <p:extLst>
      <p:ext uri="{BB962C8B-B14F-4D97-AF65-F5344CB8AC3E}">
        <p14:creationId xmlns:p14="http://schemas.microsoft.com/office/powerpoint/2010/main" val="2523224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BE081D1E-1662-4669-989D-02AF8C31F0AF}"/>
              </a:ext>
            </a:extLst>
          </p:cNvPr>
          <p:cNvSpPr>
            <a:spLocks noGrp="1" noChangeArrowheads="1"/>
          </p:cNvSpPr>
          <p:nvPr>
            <p:ph type="dt" sz="half" idx="10"/>
          </p:nvPr>
        </p:nvSpPr>
        <p:spPr>
          <a:ln/>
        </p:spPr>
        <p:txBody>
          <a:bodyPr/>
          <a:lstStyle>
            <a:lvl1pPr>
              <a:defRPr/>
            </a:lvl1pPr>
          </a:lstStyle>
          <a:p>
            <a:fld id="{E6AB6F07-7A0B-47E1-9635-46B40BCCD725}" type="datetimeFigureOut">
              <a:rPr lang="en-US" smtClean="0"/>
              <a:t>6/8/2020</a:t>
            </a:fld>
            <a:endParaRPr lang="en-US"/>
          </a:p>
        </p:txBody>
      </p:sp>
      <p:sp>
        <p:nvSpPr>
          <p:cNvPr id="6" name="Rectangle 5">
            <a:extLst>
              <a:ext uri="{FF2B5EF4-FFF2-40B4-BE49-F238E27FC236}">
                <a16:creationId xmlns:a16="http://schemas.microsoft.com/office/drawing/2014/main" id="{A2C61906-B407-4CCA-AA19-630CB0A76C72}"/>
              </a:ext>
            </a:extLst>
          </p:cNvPr>
          <p:cNvSpPr>
            <a:spLocks noGrp="1" noChangeArrowheads="1"/>
          </p:cNvSpPr>
          <p:nvPr>
            <p:ph type="ftr" sz="quarter" idx="11"/>
          </p:nvPr>
        </p:nvSpPr>
        <p:spPr>
          <a:ln/>
        </p:spPr>
        <p:txBody>
          <a:bodyPr/>
          <a:lstStyle>
            <a:lvl1pPr>
              <a:defRPr/>
            </a:lvl1pPr>
          </a:lstStyle>
          <a:p>
            <a:endParaRPr lang="en-US"/>
          </a:p>
        </p:txBody>
      </p:sp>
      <p:sp>
        <p:nvSpPr>
          <p:cNvPr id="7" name="Rectangle 6">
            <a:extLst>
              <a:ext uri="{FF2B5EF4-FFF2-40B4-BE49-F238E27FC236}">
                <a16:creationId xmlns:a16="http://schemas.microsoft.com/office/drawing/2014/main" id="{8011A90D-0CF3-4F90-BCEA-FF9154EB19A0}"/>
              </a:ext>
            </a:extLst>
          </p:cNvPr>
          <p:cNvSpPr>
            <a:spLocks noGrp="1" noChangeArrowheads="1"/>
          </p:cNvSpPr>
          <p:nvPr>
            <p:ph type="sldNum" sz="quarter" idx="12"/>
          </p:nvPr>
        </p:nvSpPr>
        <p:spPr>
          <a:ln/>
        </p:spPr>
        <p:txBody>
          <a:bodyPr/>
          <a:lstStyle>
            <a:lvl1pPr>
              <a:defRPr/>
            </a:lvl1pPr>
          </a:lstStyle>
          <a:p>
            <a:fld id="{6F03E181-782D-48EA-BA4E-0B72572B78F9}" type="slidenum">
              <a:rPr lang="en-US" smtClean="0"/>
              <a:t>‹#›</a:t>
            </a:fld>
            <a:endParaRPr lang="en-US"/>
          </a:p>
        </p:txBody>
      </p:sp>
    </p:spTree>
    <p:extLst>
      <p:ext uri="{BB962C8B-B14F-4D97-AF65-F5344CB8AC3E}">
        <p14:creationId xmlns:p14="http://schemas.microsoft.com/office/powerpoint/2010/main" val="3213798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378C10A-FBB9-4DDE-884E-35F1C491B91E}"/>
              </a:ext>
            </a:extLst>
          </p:cNvPr>
          <p:cNvSpPr>
            <a:spLocks noGrp="1" noChangeArrowheads="1"/>
          </p:cNvSpPr>
          <p:nvPr>
            <p:ph type="title"/>
          </p:nvPr>
        </p:nvSpPr>
        <p:spPr bwMode="auto">
          <a:xfrm>
            <a:off x="609600" y="277814"/>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按一下以編輯母片標題樣式</a:t>
            </a:r>
          </a:p>
        </p:txBody>
      </p:sp>
      <p:sp>
        <p:nvSpPr>
          <p:cNvPr id="1027" name="Rectangle 3">
            <a:extLst>
              <a:ext uri="{FF2B5EF4-FFF2-40B4-BE49-F238E27FC236}">
                <a16:creationId xmlns:a16="http://schemas.microsoft.com/office/drawing/2014/main" id="{6E4A7D25-2293-47DA-A292-C3F1F5B4576F}"/>
              </a:ext>
            </a:extLst>
          </p:cNvPr>
          <p:cNvSpPr>
            <a:spLocks noGrp="1" noChangeArrowheads="1"/>
          </p:cNvSpPr>
          <p:nvPr>
            <p:ph type="body" idx="1"/>
          </p:nvPr>
        </p:nvSpPr>
        <p:spPr bwMode="auto">
          <a:xfrm>
            <a:off x="609600" y="1600201"/>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100" name="Rectangle 4">
            <a:extLst>
              <a:ext uri="{FF2B5EF4-FFF2-40B4-BE49-F238E27FC236}">
                <a16:creationId xmlns:a16="http://schemas.microsoft.com/office/drawing/2014/main" id="{94A89CEA-97E2-44DC-8C56-5BC479C2CBE8}"/>
              </a:ext>
            </a:extLst>
          </p:cNvPr>
          <p:cNvSpPr>
            <a:spLocks noGrp="1" noChangeArrowheads="1"/>
          </p:cNvSpPr>
          <p:nvPr>
            <p:ph type="dt" sz="half" idx="2"/>
          </p:nvPr>
        </p:nvSpPr>
        <p:spPr bwMode="auto">
          <a:xfrm>
            <a:off x="609600" y="6243638"/>
            <a:ext cx="2844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kumimoji="0" sz="1200">
                <a:latin typeface="+mj-lt"/>
              </a:defRPr>
            </a:lvl1pPr>
          </a:lstStyle>
          <a:p>
            <a:fld id="{E6AB6F07-7A0B-47E1-9635-46B40BCCD725}" type="datetimeFigureOut">
              <a:rPr lang="en-US" smtClean="0"/>
              <a:t>6/8/2020</a:t>
            </a:fld>
            <a:endParaRPr lang="en-US"/>
          </a:p>
        </p:txBody>
      </p:sp>
      <p:sp>
        <p:nvSpPr>
          <p:cNvPr id="4101" name="Rectangle 5">
            <a:extLst>
              <a:ext uri="{FF2B5EF4-FFF2-40B4-BE49-F238E27FC236}">
                <a16:creationId xmlns:a16="http://schemas.microsoft.com/office/drawing/2014/main" id="{A77C6B4B-DCB1-4349-86D2-EDE3FC2DF69E}"/>
              </a:ext>
            </a:extLst>
          </p:cNvPr>
          <p:cNvSpPr>
            <a:spLocks noGrp="1" noChangeArrowheads="1"/>
          </p:cNvSpPr>
          <p:nvPr>
            <p:ph type="ftr" sz="quarter" idx="3"/>
          </p:nvPr>
        </p:nvSpPr>
        <p:spPr bwMode="auto">
          <a:xfrm>
            <a:off x="4165600" y="6248400"/>
            <a:ext cx="3860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kumimoji="0" sz="1200">
                <a:latin typeface="+mj-lt"/>
              </a:defRPr>
            </a:lvl1pPr>
          </a:lstStyle>
          <a:p>
            <a:endParaRPr lang="en-US"/>
          </a:p>
        </p:txBody>
      </p:sp>
      <p:sp>
        <p:nvSpPr>
          <p:cNvPr id="4102" name="Rectangle 6">
            <a:extLst>
              <a:ext uri="{FF2B5EF4-FFF2-40B4-BE49-F238E27FC236}">
                <a16:creationId xmlns:a16="http://schemas.microsoft.com/office/drawing/2014/main" id="{26E30CCD-F31B-49E3-BE35-F452FFC8A6B7}"/>
              </a:ext>
            </a:extLst>
          </p:cNvPr>
          <p:cNvSpPr>
            <a:spLocks noGrp="1" noChangeArrowheads="1"/>
          </p:cNvSpPr>
          <p:nvPr>
            <p:ph type="sldNum" sz="quarter" idx="4"/>
          </p:nvPr>
        </p:nvSpPr>
        <p:spPr bwMode="auto">
          <a:xfrm>
            <a:off x="8737600" y="6243638"/>
            <a:ext cx="2844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kumimoji="0" sz="1200">
                <a:latin typeface="+mj-lt"/>
              </a:defRPr>
            </a:lvl1pPr>
          </a:lstStyle>
          <a:p>
            <a:fld id="{6F03E181-782D-48EA-BA4E-0B72572B78F9}" type="slidenum">
              <a:rPr lang="en-US" smtClean="0"/>
              <a:t>‹#›</a:t>
            </a:fld>
            <a:endParaRPr lang="en-US"/>
          </a:p>
        </p:txBody>
      </p:sp>
      <p:sp>
        <p:nvSpPr>
          <p:cNvPr id="1031" name="Freeform 7">
            <a:extLst>
              <a:ext uri="{FF2B5EF4-FFF2-40B4-BE49-F238E27FC236}">
                <a16:creationId xmlns:a16="http://schemas.microsoft.com/office/drawing/2014/main" id="{0C1791F6-C451-42A4-82DC-6849AD05FC5F}"/>
              </a:ext>
            </a:extLst>
          </p:cNvPr>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1032" name="Line 8">
            <a:extLst>
              <a:ext uri="{FF2B5EF4-FFF2-40B4-BE49-F238E27FC236}">
                <a16:creationId xmlns:a16="http://schemas.microsoft.com/office/drawing/2014/main" id="{689E4AF4-EF50-40CE-B310-25A4D375E048}"/>
              </a:ext>
            </a:extLst>
          </p:cNvPr>
          <p:cNvSpPr>
            <a:spLocks noChangeShapeType="1"/>
          </p:cNvSpPr>
          <p:nvPr/>
        </p:nvSpPr>
        <p:spPr bwMode="auto">
          <a:xfrm>
            <a:off x="609600" y="6172200"/>
            <a:ext cx="109728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Tree>
    <p:extLst>
      <p:ext uri="{BB962C8B-B14F-4D97-AF65-F5344CB8AC3E}">
        <p14:creationId xmlns:p14="http://schemas.microsoft.com/office/powerpoint/2010/main" val="3107954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kumimoji="1" sz="4200" kern="1200">
          <a:solidFill>
            <a:schemeClr val="tx2"/>
          </a:solidFill>
          <a:latin typeface="+mj-lt"/>
          <a:ea typeface="+mj-ea"/>
          <a:cs typeface="+mj-cs"/>
        </a:defRPr>
      </a:lvl1pPr>
      <a:lvl2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2pPr>
      <a:lvl3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3pPr>
      <a:lvl4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4pPr>
      <a:lvl5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5pPr>
      <a:lvl6pPr marL="4572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6pPr>
      <a:lvl7pPr marL="9144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7pPr>
      <a:lvl8pPr marL="13716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8pPr>
      <a:lvl9pPr marL="18288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9pPr>
    </p:titleStyle>
    <p:body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kumimoji="1" sz="3000" kern="12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anose="05000000000000000000" pitchFamily="2" charset="2"/>
        <a:buChar char="q"/>
        <a:defRPr kumimoji="1" sz="26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anose="05000000000000000000" pitchFamily="2" charset="2"/>
        <a:buChar char="n"/>
        <a:defRPr kumimoji="1" sz="2200" kern="1200">
          <a:solidFill>
            <a:schemeClr val="tx1"/>
          </a:solidFill>
          <a:latin typeface="+mn-lt"/>
          <a:ea typeface="+mn-ea"/>
          <a:cs typeface="+mn-cs"/>
        </a:defRPr>
      </a:lvl3pPr>
      <a:lvl4pPr marL="1339850" indent="-315913" algn="l" rtl="0" eaLnBrk="1" fontAlgn="base" hangingPunct="1">
        <a:spcBef>
          <a:spcPct val="20000"/>
        </a:spcBef>
        <a:spcAft>
          <a:spcPct val="0"/>
        </a:spcAft>
        <a:buClr>
          <a:schemeClr val="accent2"/>
        </a:buClr>
        <a:buSzPct val="70000"/>
        <a:buFont typeface="Wingdings" panose="05000000000000000000" pitchFamily="2" charset="2"/>
        <a:buChar char="q"/>
        <a:defRPr kumimoji="1" sz="2000" kern="1200">
          <a:solidFill>
            <a:schemeClr val="tx1"/>
          </a:solidFill>
          <a:latin typeface="+mn-lt"/>
          <a:ea typeface="+mn-ea"/>
          <a:cs typeface="+mn-cs"/>
        </a:defRPr>
      </a:lvl4pPr>
      <a:lvl5pPr marL="1681163" indent="-339725" algn="l" rtl="0" eaLnBrk="1" fontAlgn="base" hangingPunct="1">
        <a:spcBef>
          <a:spcPct val="20000"/>
        </a:spcBef>
        <a:spcAft>
          <a:spcPct val="0"/>
        </a:spcAft>
        <a:buClr>
          <a:schemeClr val="accent1"/>
        </a:buClr>
        <a:buSzPct val="75000"/>
        <a:buFont typeface="Wingdings" panose="05000000000000000000" pitchFamily="2" charset="2"/>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428" y="1134157"/>
            <a:ext cx="8548915" cy="1684589"/>
          </a:xfrm>
        </p:spPr>
        <p:txBody>
          <a:bodyPr/>
          <a:lstStyle/>
          <a:p>
            <a:r>
              <a:rPr lang="en-US" sz="4400" dirty="0"/>
              <a:t>AVL Trees  </a:t>
            </a:r>
            <a:br>
              <a:rPr lang="en-US" sz="4400" dirty="0"/>
            </a:br>
            <a:r>
              <a:rPr lang="en-US" sz="4400" dirty="0"/>
              <a:t>Balancing Trees using AVL  - Using Rotations </a:t>
            </a:r>
          </a:p>
        </p:txBody>
      </p:sp>
      <p:sp>
        <p:nvSpPr>
          <p:cNvPr id="7" name="Rectangle 6">
            <a:extLst>
              <a:ext uri="{FF2B5EF4-FFF2-40B4-BE49-F238E27FC236}">
                <a16:creationId xmlns:a16="http://schemas.microsoft.com/office/drawing/2014/main" id="{AB4A065B-ACC3-49D9-93D9-8FEB974E1CA4}"/>
              </a:ext>
            </a:extLst>
          </p:cNvPr>
          <p:cNvSpPr/>
          <p:nvPr/>
        </p:nvSpPr>
        <p:spPr>
          <a:xfrm>
            <a:off x="6096000" y="4924625"/>
            <a:ext cx="6096000" cy="1089529"/>
          </a:xfrm>
          <a:prstGeom prst="rect">
            <a:avLst/>
          </a:prstGeom>
        </p:spPr>
        <p:txBody>
          <a:bodyPr>
            <a:spAutoFit/>
          </a:bodyPr>
          <a:lstStyle/>
          <a:p>
            <a:pPr eaLnBrk="1" hangingPunct="1">
              <a:lnSpc>
                <a:spcPct val="90000"/>
              </a:lnSpc>
            </a:pPr>
            <a:r>
              <a:rPr lang="en-US" altLang="zh-TW" dirty="0">
                <a:latin typeface="Arial Rounded MT Bold" panose="020F0704030504030204" pitchFamily="34" charset="0"/>
              </a:rPr>
              <a:t>Department of Computer Science and Software Engineering</a:t>
            </a:r>
          </a:p>
          <a:p>
            <a:pPr eaLnBrk="1" hangingPunct="1">
              <a:lnSpc>
                <a:spcPct val="90000"/>
              </a:lnSpc>
            </a:pPr>
            <a:r>
              <a:rPr lang="en-US" altLang="zh-TW" dirty="0">
                <a:latin typeface="Arial Rounded MT Bold" panose="020F0704030504030204" pitchFamily="34" charset="0"/>
              </a:rPr>
              <a:t>Capital University of Sciences &amp; Technology, Islamabad Pakistan</a:t>
            </a:r>
          </a:p>
        </p:txBody>
      </p:sp>
    </p:spTree>
    <p:extLst>
      <p:ext uri="{BB962C8B-B14F-4D97-AF65-F5344CB8AC3E}">
        <p14:creationId xmlns:p14="http://schemas.microsoft.com/office/powerpoint/2010/main" val="3375437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These trees are AVL trees?</a:t>
            </a:r>
          </a:p>
        </p:txBody>
      </p:sp>
      <p:pic>
        <p:nvPicPr>
          <p:cNvPr id="3" name="Picture 2">
            <a:extLst>
              <a:ext uri="{FF2B5EF4-FFF2-40B4-BE49-F238E27FC236}">
                <a16:creationId xmlns:a16="http://schemas.microsoft.com/office/drawing/2014/main" id="{7DEF4788-0246-4A8F-9145-4F3EC5FDE208}"/>
              </a:ext>
            </a:extLst>
          </p:cNvPr>
          <p:cNvPicPr>
            <a:picLocks noChangeAspect="1"/>
          </p:cNvPicPr>
          <p:nvPr/>
        </p:nvPicPr>
        <p:blipFill>
          <a:blip r:embed="rId2"/>
          <a:stretch>
            <a:fillRect/>
          </a:stretch>
        </p:blipFill>
        <p:spPr>
          <a:xfrm>
            <a:off x="1213304" y="1291772"/>
            <a:ext cx="9261315" cy="4778602"/>
          </a:xfrm>
          <a:prstGeom prst="rect">
            <a:avLst/>
          </a:prstGeom>
        </p:spPr>
      </p:pic>
    </p:spTree>
    <p:extLst>
      <p:ext uri="{BB962C8B-B14F-4D97-AF65-F5344CB8AC3E}">
        <p14:creationId xmlns:p14="http://schemas.microsoft.com/office/powerpoint/2010/main" val="3856132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trees are AVL?</a:t>
            </a:r>
          </a:p>
        </p:txBody>
      </p:sp>
      <p:pic>
        <p:nvPicPr>
          <p:cNvPr id="7" name="Content Placeholder 6"/>
          <p:cNvPicPr>
            <a:picLocks noGrp="1" noChangeAspect="1"/>
          </p:cNvPicPr>
          <p:nvPr>
            <p:ph idx="1"/>
          </p:nvPr>
        </p:nvPicPr>
        <p:blipFill>
          <a:blip r:embed="rId2"/>
          <a:stretch>
            <a:fillRect/>
          </a:stretch>
        </p:blipFill>
        <p:spPr>
          <a:xfrm>
            <a:off x="5617028" y="2242328"/>
            <a:ext cx="5983268" cy="2799718"/>
          </a:xfrm>
          <a:prstGeom prst="rect">
            <a:avLst/>
          </a:prstGeom>
        </p:spPr>
      </p:pic>
      <p:pic>
        <p:nvPicPr>
          <p:cNvPr id="6" name="Picture 5"/>
          <p:cNvPicPr>
            <a:picLocks noChangeAspect="1"/>
          </p:cNvPicPr>
          <p:nvPr/>
        </p:nvPicPr>
        <p:blipFill>
          <a:blip r:embed="rId3"/>
          <a:stretch>
            <a:fillRect/>
          </a:stretch>
        </p:blipFill>
        <p:spPr>
          <a:xfrm>
            <a:off x="984768" y="2242328"/>
            <a:ext cx="4632260" cy="2799718"/>
          </a:xfrm>
          <a:prstGeom prst="rect">
            <a:avLst/>
          </a:prstGeom>
        </p:spPr>
      </p:pic>
    </p:spTree>
    <p:extLst>
      <p:ext uri="{BB962C8B-B14F-4D97-AF65-F5344CB8AC3E}">
        <p14:creationId xmlns:p14="http://schemas.microsoft.com/office/powerpoint/2010/main" val="141990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A0D2-3796-4FDF-A0C8-3341B8647E8C}"/>
              </a:ext>
            </a:extLst>
          </p:cNvPr>
          <p:cNvSpPr>
            <a:spLocks noGrp="1"/>
          </p:cNvSpPr>
          <p:nvPr>
            <p:ph type="title"/>
          </p:nvPr>
        </p:nvSpPr>
        <p:spPr/>
        <p:txBody>
          <a:bodyPr/>
          <a:lstStyle/>
          <a:p>
            <a:r>
              <a:rPr lang="en-US" dirty="0"/>
              <a:t>Balancing Trees using AVL  - Using Rotations </a:t>
            </a:r>
          </a:p>
        </p:txBody>
      </p:sp>
      <p:sp>
        <p:nvSpPr>
          <p:cNvPr id="3" name="Content Placeholder 2">
            <a:extLst>
              <a:ext uri="{FF2B5EF4-FFF2-40B4-BE49-F238E27FC236}">
                <a16:creationId xmlns:a16="http://schemas.microsoft.com/office/drawing/2014/main" id="{857CE291-0862-4297-9F43-79D12EAC1625}"/>
              </a:ext>
            </a:extLst>
          </p:cNvPr>
          <p:cNvSpPr>
            <a:spLocks noGrp="1"/>
          </p:cNvSpPr>
          <p:nvPr>
            <p:ph idx="1"/>
          </p:nvPr>
        </p:nvSpPr>
        <p:spPr>
          <a:xfrm>
            <a:off x="464457" y="1219199"/>
            <a:ext cx="10972800" cy="4847771"/>
          </a:xfrm>
        </p:spPr>
        <p:txBody>
          <a:bodyPr/>
          <a:lstStyle/>
          <a:p>
            <a:r>
              <a:rPr lang="en-US" sz="3200" dirty="0"/>
              <a:t>If the difference in the height of left and right sub-trees is more than 1, the tree is balanced using some rotation techniques.</a:t>
            </a:r>
          </a:p>
          <a:p>
            <a:r>
              <a:rPr lang="en-US" sz="3200" dirty="0"/>
              <a:t>To balance itself, an AVL tree may perform the following four kinds of rotations </a:t>
            </a:r>
          </a:p>
          <a:p>
            <a:pPr lvl="1"/>
            <a:r>
              <a:rPr lang="en-US" sz="2800" dirty="0"/>
              <a:t>Left Rotation</a:t>
            </a:r>
          </a:p>
          <a:p>
            <a:pPr lvl="1"/>
            <a:r>
              <a:rPr lang="en-US" sz="2800" dirty="0"/>
              <a:t>Left Right Rotation</a:t>
            </a:r>
          </a:p>
          <a:p>
            <a:pPr lvl="1"/>
            <a:r>
              <a:rPr lang="en-US" sz="2800" dirty="0"/>
              <a:t>Right Rotation</a:t>
            </a:r>
          </a:p>
          <a:p>
            <a:pPr lvl="1"/>
            <a:r>
              <a:rPr lang="en-US" sz="2800" dirty="0"/>
              <a:t>Right Left Rotation</a:t>
            </a:r>
          </a:p>
          <a:p>
            <a:endParaRPr lang="en-US" sz="3200" dirty="0"/>
          </a:p>
        </p:txBody>
      </p:sp>
    </p:spTree>
    <p:extLst>
      <p:ext uri="{BB962C8B-B14F-4D97-AF65-F5344CB8AC3E}">
        <p14:creationId xmlns:p14="http://schemas.microsoft.com/office/powerpoint/2010/main" val="1981306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293D-FCB2-4919-B97A-A1D5050DD339}"/>
              </a:ext>
            </a:extLst>
          </p:cNvPr>
          <p:cNvSpPr>
            <a:spLocks noGrp="1"/>
          </p:cNvSpPr>
          <p:nvPr>
            <p:ph type="title"/>
          </p:nvPr>
        </p:nvSpPr>
        <p:spPr/>
        <p:txBody>
          <a:bodyPr/>
          <a:lstStyle/>
          <a:p>
            <a:r>
              <a:rPr lang="en-US" dirty="0"/>
              <a:t>Left Rotation</a:t>
            </a:r>
            <a:br>
              <a:rPr lang="en-US" dirty="0"/>
            </a:br>
            <a:endParaRPr lang="en-US" dirty="0"/>
          </a:p>
        </p:txBody>
      </p:sp>
      <p:sp>
        <p:nvSpPr>
          <p:cNvPr id="6" name="Content Placeholder 2">
            <a:extLst>
              <a:ext uri="{FF2B5EF4-FFF2-40B4-BE49-F238E27FC236}">
                <a16:creationId xmlns:a16="http://schemas.microsoft.com/office/drawing/2014/main" id="{7B234551-47B0-4600-BC50-AF5D7D7C7539}"/>
              </a:ext>
            </a:extLst>
          </p:cNvPr>
          <p:cNvSpPr txBox="1">
            <a:spLocks/>
          </p:cNvSpPr>
          <p:nvPr/>
        </p:nvSpPr>
        <p:spPr bwMode="auto">
          <a:xfrm>
            <a:off x="783771" y="1163637"/>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kumimoji="1" sz="3000" kern="12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anose="05000000000000000000" pitchFamily="2" charset="2"/>
              <a:buChar char="q"/>
              <a:defRPr kumimoji="1" sz="26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anose="05000000000000000000" pitchFamily="2" charset="2"/>
              <a:buChar char="n"/>
              <a:defRPr kumimoji="1" sz="2200" kern="1200">
                <a:solidFill>
                  <a:schemeClr val="tx1"/>
                </a:solidFill>
                <a:latin typeface="+mn-lt"/>
                <a:ea typeface="+mn-ea"/>
                <a:cs typeface="+mn-cs"/>
              </a:defRPr>
            </a:lvl3pPr>
            <a:lvl4pPr marL="1339850" indent="-315913" algn="l" rtl="0" eaLnBrk="1" fontAlgn="base" hangingPunct="1">
              <a:spcBef>
                <a:spcPct val="20000"/>
              </a:spcBef>
              <a:spcAft>
                <a:spcPct val="0"/>
              </a:spcAft>
              <a:buClr>
                <a:schemeClr val="accent2"/>
              </a:buClr>
              <a:buSzPct val="70000"/>
              <a:buFont typeface="Wingdings" panose="05000000000000000000" pitchFamily="2" charset="2"/>
              <a:buChar char="q"/>
              <a:defRPr kumimoji="1" sz="2000" kern="1200">
                <a:solidFill>
                  <a:schemeClr val="tx1"/>
                </a:solidFill>
                <a:latin typeface="+mn-lt"/>
                <a:ea typeface="+mn-ea"/>
                <a:cs typeface="+mn-cs"/>
              </a:defRPr>
            </a:lvl4pPr>
            <a:lvl5pPr marL="1681163" indent="-339725" algn="l" rtl="0" eaLnBrk="1" fontAlgn="base" hangingPunct="1">
              <a:spcBef>
                <a:spcPct val="20000"/>
              </a:spcBef>
              <a:spcAft>
                <a:spcPct val="0"/>
              </a:spcAft>
              <a:buClr>
                <a:schemeClr val="accent1"/>
              </a:buClr>
              <a:buSzPct val="75000"/>
              <a:buFont typeface="Wingdings" panose="05000000000000000000" pitchFamily="2" charset="2"/>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If a tree becomes unbalanced, when a node is inserted into the right subtree of the right subtree, then we perform a single left rotation −</a:t>
            </a:r>
          </a:p>
          <a:p>
            <a:endParaRPr lang="en-US" sz="2800" dirty="0"/>
          </a:p>
          <a:p>
            <a:endParaRPr lang="en-US" sz="2800" dirty="0"/>
          </a:p>
          <a:p>
            <a:endParaRPr lang="en-US" sz="2800" dirty="0"/>
          </a:p>
          <a:p>
            <a:endParaRPr lang="en-US" sz="2800" dirty="0"/>
          </a:p>
          <a:p>
            <a:r>
              <a:rPr lang="en-US" sz="2800" dirty="0"/>
              <a:t>In our example, node </a:t>
            </a:r>
            <a:r>
              <a:rPr lang="en-US" sz="2800" b="1" dirty="0"/>
              <a:t>A</a:t>
            </a:r>
            <a:r>
              <a:rPr lang="en-US" sz="2800" dirty="0"/>
              <a:t> has become unbalanced as a node is inserted in the right subtree of A's right subtree. We perform the left rotation by making </a:t>
            </a:r>
            <a:r>
              <a:rPr lang="en-US" sz="2800" b="1" dirty="0"/>
              <a:t>A</a:t>
            </a:r>
            <a:r>
              <a:rPr lang="en-US" sz="2800" dirty="0"/>
              <a:t> the left-subtree of B.</a:t>
            </a:r>
          </a:p>
        </p:txBody>
      </p:sp>
      <p:pic>
        <p:nvPicPr>
          <p:cNvPr id="5" name="Picture 4">
            <a:extLst>
              <a:ext uri="{FF2B5EF4-FFF2-40B4-BE49-F238E27FC236}">
                <a16:creationId xmlns:a16="http://schemas.microsoft.com/office/drawing/2014/main" id="{C18A6899-39AA-4189-B204-66833755B015}"/>
              </a:ext>
            </a:extLst>
          </p:cNvPr>
          <p:cNvPicPr>
            <a:picLocks noChangeAspect="1"/>
          </p:cNvPicPr>
          <p:nvPr/>
        </p:nvPicPr>
        <p:blipFill>
          <a:blip r:embed="rId2"/>
          <a:stretch>
            <a:fillRect/>
          </a:stretch>
        </p:blipFill>
        <p:spPr>
          <a:xfrm>
            <a:off x="3628570" y="2066848"/>
            <a:ext cx="7184571" cy="2497814"/>
          </a:xfrm>
          <a:prstGeom prst="rect">
            <a:avLst/>
          </a:prstGeom>
        </p:spPr>
      </p:pic>
    </p:spTree>
    <p:extLst>
      <p:ext uri="{BB962C8B-B14F-4D97-AF65-F5344CB8AC3E}">
        <p14:creationId xmlns:p14="http://schemas.microsoft.com/office/powerpoint/2010/main" val="3665952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031B-3D5D-4FF3-B0CC-906B32D68DAD}"/>
              </a:ext>
            </a:extLst>
          </p:cNvPr>
          <p:cNvSpPr>
            <a:spLocks noGrp="1"/>
          </p:cNvSpPr>
          <p:nvPr>
            <p:ph type="title"/>
          </p:nvPr>
        </p:nvSpPr>
        <p:spPr/>
        <p:txBody>
          <a:bodyPr/>
          <a:lstStyle/>
          <a:p>
            <a:r>
              <a:rPr lang="en-US" dirty="0"/>
              <a:t>Right Rotation</a:t>
            </a:r>
          </a:p>
        </p:txBody>
      </p:sp>
      <p:sp>
        <p:nvSpPr>
          <p:cNvPr id="3" name="Content Placeholder 2">
            <a:extLst>
              <a:ext uri="{FF2B5EF4-FFF2-40B4-BE49-F238E27FC236}">
                <a16:creationId xmlns:a16="http://schemas.microsoft.com/office/drawing/2014/main" id="{0A82EF27-75B5-474A-BE4D-2968B4CBC702}"/>
              </a:ext>
            </a:extLst>
          </p:cNvPr>
          <p:cNvSpPr>
            <a:spLocks noGrp="1"/>
          </p:cNvSpPr>
          <p:nvPr>
            <p:ph idx="1"/>
          </p:nvPr>
        </p:nvSpPr>
        <p:spPr>
          <a:xfrm>
            <a:off x="609600" y="1417639"/>
            <a:ext cx="10972800" cy="4530725"/>
          </a:xfrm>
        </p:spPr>
        <p:txBody>
          <a:bodyPr/>
          <a:lstStyle/>
          <a:p>
            <a:r>
              <a:rPr lang="en-US" dirty="0"/>
              <a:t>AVL tree may become unbalanced, if a node is inserted in the left subtree of the left subtree. The tree then needs a right rotation.</a:t>
            </a:r>
          </a:p>
          <a:p>
            <a:endParaRPr lang="en-US" dirty="0"/>
          </a:p>
          <a:p>
            <a:endParaRPr lang="en-US" dirty="0"/>
          </a:p>
          <a:p>
            <a:endParaRPr lang="en-US" dirty="0"/>
          </a:p>
          <a:p>
            <a:endParaRPr lang="en-US" dirty="0"/>
          </a:p>
          <a:p>
            <a:r>
              <a:rPr lang="en-US" dirty="0"/>
              <a:t>As depicted, the unbalanced node becomes the right child of its left child by performing a right rotation.</a:t>
            </a:r>
          </a:p>
        </p:txBody>
      </p:sp>
      <p:pic>
        <p:nvPicPr>
          <p:cNvPr id="4" name="Picture 3">
            <a:extLst>
              <a:ext uri="{FF2B5EF4-FFF2-40B4-BE49-F238E27FC236}">
                <a16:creationId xmlns:a16="http://schemas.microsoft.com/office/drawing/2014/main" id="{A90CA2E5-DB63-4D27-A116-7DBAA3A6232C}"/>
              </a:ext>
            </a:extLst>
          </p:cNvPr>
          <p:cNvPicPr>
            <a:picLocks noChangeAspect="1"/>
          </p:cNvPicPr>
          <p:nvPr/>
        </p:nvPicPr>
        <p:blipFill>
          <a:blip r:embed="rId2"/>
          <a:stretch>
            <a:fillRect/>
          </a:stretch>
        </p:blipFill>
        <p:spPr>
          <a:xfrm>
            <a:off x="3039835" y="2483981"/>
            <a:ext cx="6858907" cy="2398039"/>
          </a:xfrm>
          <a:prstGeom prst="rect">
            <a:avLst/>
          </a:prstGeom>
        </p:spPr>
      </p:pic>
    </p:spTree>
    <p:extLst>
      <p:ext uri="{BB962C8B-B14F-4D97-AF65-F5344CB8AC3E}">
        <p14:creationId xmlns:p14="http://schemas.microsoft.com/office/powerpoint/2010/main" val="173680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B61A-8B6E-4F1D-B4E8-665B65E55A0F}"/>
              </a:ext>
            </a:extLst>
          </p:cNvPr>
          <p:cNvSpPr>
            <a:spLocks noGrp="1"/>
          </p:cNvSpPr>
          <p:nvPr>
            <p:ph type="title"/>
          </p:nvPr>
        </p:nvSpPr>
        <p:spPr>
          <a:xfrm>
            <a:off x="609600" y="313201"/>
            <a:ext cx="10972800" cy="772915"/>
          </a:xfrm>
        </p:spPr>
        <p:txBody>
          <a:bodyPr/>
          <a:lstStyle/>
          <a:p>
            <a:r>
              <a:rPr lang="en-US" dirty="0"/>
              <a:t>Left-Right Rotation</a:t>
            </a:r>
          </a:p>
        </p:txBody>
      </p:sp>
      <p:pic>
        <p:nvPicPr>
          <p:cNvPr id="4" name="Picture 3">
            <a:extLst>
              <a:ext uri="{FF2B5EF4-FFF2-40B4-BE49-F238E27FC236}">
                <a16:creationId xmlns:a16="http://schemas.microsoft.com/office/drawing/2014/main" id="{94CFC081-6313-4A6F-BFE1-5A9A21F5AC4E}"/>
              </a:ext>
            </a:extLst>
          </p:cNvPr>
          <p:cNvPicPr>
            <a:picLocks noChangeAspect="1"/>
          </p:cNvPicPr>
          <p:nvPr/>
        </p:nvPicPr>
        <p:blipFill rotWithShape="1">
          <a:blip r:embed="rId2"/>
          <a:srcRect l="3796" t="7593" r="70698" b="63898"/>
          <a:stretch/>
        </p:blipFill>
        <p:spPr>
          <a:xfrm>
            <a:off x="361719" y="3829372"/>
            <a:ext cx="2108899" cy="1953207"/>
          </a:xfrm>
          <a:prstGeom prst="rect">
            <a:avLst/>
          </a:prstGeom>
        </p:spPr>
      </p:pic>
      <p:pic>
        <p:nvPicPr>
          <p:cNvPr id="5" name="Picture 4">
            <a:extLst>
              <a:ext uri="{FF2B5EF4-FFF2-40B4-BE49-F238E27FC236}">
                <a16:creationId xmlns:a16="http://schemas.microsoft.com/office/drawing/2014/main" id="{A2A73116-E5C0-4EE7-AEA6-C51395AEA0AC}"/>
              </a:ext>
            </a:extLst>
          </p:cNvPr>
          <p:cNvPicPr>
            <a:picLocks noChangeAspect="1"/>
          </p:cNvPicPr>
          <p:nvPr/>
        </p:nvPicPr>
        <p:blipFill rotWithShape="1">
          <a:blip r:embed="rId2"/>
          <a:srcRect l="4349" t="38731" r="71663" b="33910"/>
          <a:stretch/>
        </p:blipFill>
        <p:spPr>
          <a:xfrm>
            <a:off x="2231569" y="3829372"/>
            <a:ext cx="2066766" cy="1953206"/>
          </a:xfrm>
          <a:prstGeom prst="rect">
            <a:avLst/>
          </a:prstGeom>
        </p:spPr>
      </p:pic>
      <p:pic>
        <p:nvPicPr>
          <p:cNvPr id="6" name="Picture 5">
            <a:extLst>
              <a:ext uri="{FF2B5EF4-FFF2-40B4-BE49-F238E27FC236}">
                <a16:creationId xmlns:a16="http://schemas.microsoft.com/office/drawing/2014/main" id="{B62EA807-CC31-4EA9-81B1-D3F5D0574CE3}"/>
              </a:ext>
            </a:extLst>
          </p:cNvPr>
          <p:cNvPicPr>
            <a:picLocks noChangeAspect="1"/>
          </p:cNvPicPr>
          <p:nvPr/>
        </p:nvPicPr>
        <p:blipFill rotWithShape="1">
          <a:blip r:embed="rId2"/>
          <a:srcRect l="4348" t="70982" r="74431" b="705"/>
          <a:stretch/>
        </p:blipFill>
        <p:spPr>
          <a:xfrm>
            <a:off x="4770989" y="3829371"/>
            <a:ext cx="1766666" cy="1953206"/>
          </a:xfrm>
          <a:prstGeom prst="rect">
            <a:avLst/>
          </a:prstGeom>
        </p:spPr>
      </p:pic>
      <p:pic>
        <p:nvPicPr>
          <p:cNvPr id="8" name="Picture 7">
            <a:extLst>
              <a:ext uri="{FF2B5EF4-FFF2-40B4-BE49-F238E27FC236}">
                <a16:creationId xmlns:a16="http://schemas.microsoft.com/office/drawing/2014/main" id="{910E7D3A-13B9-45CE-B696-6D3A14E11734}"/>
              </a:ext>
            </a:extLst>
          </p:cNvPr>
          <p:cNvPicPr>
            <a:picLocks noChangeAspect="1"/>
          </p:cNvPicPr>
          <p:nvPr/>
        </p:nvPicPr>
        <p:blipFill rotWithShape="1">
          <a:blip r:embed="rId3"/>
          <a:srcRect l="3287" t="74212" r="74142" b="2009"/>
          <a:stretch/>
        </p:blipFill>
        <p:spPr>
          <a:xfrm>
            <a:off x="9468390" y="3829371"/>
            <a:ext cx="2286117" cy="1729594"/>
          </a:xfrm>
          <a:prstGeom prst="rect">
            <a:avLst/>
          </a:prstGeom>
        </p:spPr>
      </p:pic>
      <p:pic>
        <p:nvPicPr>
          <p:cNvPr id="9" name="Picture 8">
            <a:extLst>
              <a:ext uri="{FF2B5EF4-FFF2-40B4-BE49-F238E27FC236}">
                <a16:creationId xmlns:a16="http://schemas.microsoft.com/office/drawing/2014/main" id="{B61CA97E-B754-441F-AEEE-A94255C90255}"/>
              </a:ext>
            </a:extLst>
          </p:cNvPr>
          <p:cNvPicPr>
            <a:picLocks noChangeAspect="1"/>
          </p:cNvPicPr>
          <p:nvPr/>
        </p:nvPicPr>
        <p:blipFill rotWithShape="1">
          <a:blip r:embed="rId4"/>
          <a:srcRect l="27629" t="22594" r="59886" b="29875"/>
          <a:stretch/>
        </p:blipFill>
        <p:spPr>
          <a:xfrm>
            <a:off x="1833951" y="4172952"/>
            <a:ext cx="856343" cy="1139825"/>
          </a:xfrm>
          <a:prstGeom prst="rect">
            <a:avLst/>
          </a:prstGeom>
        </p:spPr>
      </p:pic>
      <p:pic>
        <p:nvPicPr>
          <p:cNvPr id="10" name="Picture 9">
            <a:extLst>
              <a:ext uri="{FF2B5EF4-FFF2-40B4-BE49-F238E27FC236}">
                <a16:creationId xmlns:a16="http://schemas.microsoft.com/office/drawing/2014/main" id="{B6BF7C0D-7DFE-44E9-8BC3-26769FCDA349}"/>
              </a:ext>
            </a:extLst>
          </p:cNvPr>
          <p:cNvPicPr>
            <a:picLocks noChangeAspect="1"/>
          </p:cNvPicPr>
          <p:nvPr/>
        </p:nvPicPr>
        <p:blipFill rotWithShape="1">
          <a:blip r:embed="rId4"/>
          <a:srcRect l="27629" t="22594" r="59886" b="29875"/>
          <a:stretch/>
        </p:blipFill>
        <p:spPr>
          <a:xfrm>
            <a:off x="4215871" y="4145672"/>
            <a:ext cx="856343" cy="1139825"/>
          </a:xfrm>
          <a:prstGeom prst="rect">
            <a:avLst/>
          </a:prstGeom>
        </p:spPr>
      </p:pic>
      <p:pic>
        <p:nvPicPr>
          <p:cNvPr id="11" name="Picture 10">
            <a:extLst>
              <a:ext uri="{FF2B5EF4-FFF2-40B4-BE49-F238E27FC236}">
                <a16:creationId xmlns:a16="http://schemas.microsoft.com/office/drawing/2014/main" id="{5A8F7A30-22FD-4010-8EC8-BC2FFA827ACF}"/>
              </a:ext>
            </a:extLst>
          </p:cNvPr>
          <p:cNvPicPr>
            <a:picLocks noChangeAspect="1"/>
          </p:cNvPicPr>
          <p:nvPr/>
        </p:nvPicPr>
        <p:blipFill rotWithShape="1">
          <a:blip r:embed="rId4"/>
          <a:srcRect l="27629" t="22594" r="59886" b="29875"/>
          <a:stretch/>
        </p:blipFill>
        <p:spPr>
          <a:xfrm>
            <a:off x="6340817" y="4236060"/>
            <a:ext cx="856343" cy="1139825"/>
          </a:xfrm>
          <a:prstGeom prst="rect">
            <a:avLst/>
          </a:prstGeom>
        </p:spPr>
      </p:pic>
      <p:pic>
        <p:nvPicPr>
          <p:cNvPr id="13" name="Picture 12">
            <a:extLst>
              <a:ext uri="{FF2B5EF4-FFF2-40B4-BE49-F238E27FC236}">
                <a16:creationId xmlns:a16="http://schemas.microsoft.com/office/drawing/2014/main" id="{B92E49E6-D890-4655-8C54-C8F7597384DE}"/>
              </a:ext>
            </a:extLst>
          </p:cNvPr>
          <p:cNvPicPr>
            <a:picLocks noChangeAspect="1"/>
          </p:cNvPicPr>
          <p:nvPr/>
        </p:nvPicPr>
        <p:blipFill rotWithShape="1">
          <a:blip r:embed="rId3"/>
          <a:srcRect l="2978" t="37431" r="71673" b="30615"/>
          <a:stretch/>
        </p:blipFill>
        <p:spPr>
          <a:xfrm>
            <a:off x="7229070" y="3819405"/>
            <a:ext cx="1932614" cy="1749525"/>
          </a:xfrm>
          <a:prstGeom prst="rect">
            <a:avLst/>
          </a:prstGeom>
        </p:spPr>
      </p:pic>
      <p:pic>
        <p:nvPicPr>
          <p:cNvPr id="14" name="Picture 13">
            <a:extLst>
              <a:ext uri="{FF2B5EF4-FFF2-40B4-BE49-F238E27FC236}">
                <a16:creationId xmlns:a16="http://schemas.microsoft.com/office/drawing/2014/main" id="{9BFAE41E-5FB2-4FFB-AB39-311B5400ED60}"/>
              </a:ext>
            </a:extLst>
          </p:cNvPr>
          <p:cNvPicPr>
            <a:picLocks noChangeAspect="1"/>
          </p:cNvPicPr>
          <p:nvPr/>
        </p:nvPicPr>
        <p:blipFill rotWithShape="1">
          <a:blip r:embed="rId4"/>
          <a:srcRect l="27629" t="22594" r="59886" b="29875"/>
          <a:stretch/>
        </p:blipFill>
        <p:spPr>
          <a:xfrm>
            <a:off x="8661916" y="4333803"/>
            <a:ext cx="856343" cy="1139825"/>
          </a:xfrm>
          <a:prstGeom prst="rect">
            <a:avLst/>
          </a:prstGeom>
        </p:spPr>
      </p:pic>
      <p:pic>
        <p:nvPicPr>
          <p:cNvPr id="15" name="Picture 14">
            <a:extLst>
              <a:ext uri="{FF2B5EF4-FFF2-40B4-BE49-F238E27FC236}">
                <a16:creationId xmlns:a16="http://schemas.microsoft.com/office/drawing/2014/main" id="{40F8159B-189D-4FC7-8139-B98226A74934}"/>
              </a:ext>
            </a:extLst>
          </p:cNvPr>
          <p:cNvPicPr>
            <a:picLocks noChangeAspect="1"/>
          </p:cNvPicPr>
          <p:nvPr/>
        </p:nvPicPr>
        <p:blipFill rotWithShape="1">
          <a:blip r:embed="rId4"/>
          <a:srcRect l="40147" t="83195" r="38918" b="2278"/>
          <a:stretch/>
        </p:blipFill>
        <p:spPr>
          <a:xfrm>
            <a:off x="7402092" y="5798584"/>
            <a:ext cx="1435934" cy="348343"/>
          </a:xfrm>
          <a:prstGeom prst="rect">
            <a:avLst/>
          </a:prstGeom>
        </p:spPr>
      </p:pic>
      <p:pic>
        <p:nvPicPr>
          <p:cNvPr id="17" name="Picture 16">
            <a:extLst>
              <a:ext uri="{FF2B5EF4-FFF2-40B4-BE49-F238E27FC236}">
                <a16:creationId xmlns:a16="http://schemas.microsoft.com/office/drawing/2014/main" id="{E1B1801E-40FE-4D48-97D5-5D67FF6D3BBD}"/>
              </a:ext>
            </a:extLst>
          </p:cNvPr>
          <p:cNvPicPr>
            <a:picLocks noChangeAspect="1"/>
          </p:cNvPicPr>
          <p:nvPr/>
        </p:nvPicPr>
        <p:blipFill rotWithShape="1">
          <a:blip r:embed="rId5"/>
          <a:srcRect l="43941" t="82861" r="39669" b="3193"/>
          <a:stretch/>
        </p:blipFill>
        <p:spPr>
          <a:xfrm>
            <a:off x="3023600" y="5811753"/>
            <a:ext cx="1177563" cy="348344"/>
          </a:xfrm>
          <a:prstGeom prst="rect">
            <a:avLst/>
          </a:prstGeom>
        </p:spPr>
      </p:pic>
      <p:pic>
        <p:nvPicPr>
          <p:cNvPr id="18" name="Picture 17">
            <a:extLst>
              <a:ext uri="{FF2B5EF4-FFF2-40B4-BE49-F238E27FC236}">
                <a16:creationId xmlns:a16="http://schemas.microsoft.com/office/drawing/2014/main" id="{6C3A6CC9-7973-48D5-8EC3-B2A7FC9A67A1}"/>
              </a:ext>
            </a:extLst>
          </p:cNvPr>
          <p:cNvPicPr>
            <a:picLocks noChangeAspect="1"/>
          </p:cNvPicPr>
          <p:nvPr/>
        </p:nvPicPr>
        <p:blipFill rotWithShape="1">
          <a:blip r:embed="rId5"/>
          <a:srcRect l="80634" t="84084" r="7071" b="2854"/>
          <a:stretch/>
        </p:blipFill>
        <p:spPr>
          <a:xfrm>
            <a:off x="10493690" y="5648619"/>
            <a:ext cx="883358" cy="326267"/>
          </a:xfrm>
          <a:prstGeom prst="rect">
            <a:avLst/>
          </a:prstGeom>
        </p:spPr>
      </p:pic>
      <p:sp>
        <p:nvSpPr>
          <p:cNvPr id="21" name="Content Placeholder 2">
            <a:extLst>
              <a:ext uri="{FF2B5EF4-FFF2-40B4-BE49-F238E27FC236}">
                <a16:creationId xmlns:a16="http://schemas.microsoft.com/office/drawing/2014/main" id="{97E58DC9-9072-4CAC-88BD-5FD85C917C03}"/>
              </a:ext>
            </a:extLst>
          </p:cNvPr>
          <p:cNvSpPr txBox="1">
            <a:spLocks/>
          </p:cNvSpPr>
          <p:nvPr/>
        </p:nvSpPr>
        <p:spPr bwMode="auto">
          <a:xfrm>
            <a:off x="602460" y="1038205"/>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kumimoji="1" sz="3000" kern="12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anose="05000000000000000000" pitchFamily="2" charset="2"/>
              <a:buChar char="q"/>
              <a:defRPr kumimoji="1" sz="26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anose="05000000000000000000" pitchFamily="2" charset="2"/>
              <a:buChar char="n"/>
              <a:defRPr kumimoji="1" sz="2200" kern="1200">
                <a:solidFill>
                  <a:schemeClr val="tx1"/>
                </a:solidFill>
                <a:latin typeface="+mn-lt"/>
                <a:ea typeface="+mn-ea"/>
                <a:cs typeface="+mn-cs"/>
              </a:defRPr>
            </a:lvl3pPr>
            <a:lvl4pPr marL="1339850" indent="-315913" algn="l" rtl="0" eaLnBrk="1" fontAlgn="base" hangingPunct="1">
              <a:spcBef>
                <a:spcPct val="20000"/>
              </a:spcBef>
              <a:spcAft>
                <a:spcPct val="0"/>
              </a:spcAft>
              <a:buClr>
                <a:schemeClr val="accent2"/>
              </a:buClr>
              <a:buSzPct val="70000"/>
              <a:buFont typeface="Wingdings" panose="05000000000000000000" pitchFamily="2" charset="2"/>
              <a:buChar char="q"/>
              <a:defRPr kumimoji="1" sz="2000" kern="1200">
                <a:solidFill>
                  <a:schemeClr val="tx1"/>
                </a:solidFill>
                <a:latin typeface="+mn-lt"/>
                <a:ea typeface="+mn-ea"/>
                <a:cs typeface="+mn-cs"/>
              </a:defRPr>
            </a:lvl4pPr>
            <a:lvl5pPr marL="1681163" indent="-339725" algn="l" rtl="0" eaLnBrk="1" fontAlgn="base" hangingPunct="1">
              <a:spcBef>
                <a:spcPct val="20000"/>
              </a:spcBef>
              <a:spcAft>
                <a:spcPct val="0"/>
              </a:spcAft>
              <a:buClr>
                <a:schemeClr val="accent1"/>
              </a:buClr>
              <a:buSzPct val="75000"/>
              <a:buFont typeface="Wingdings" panose="05000000000000000000" pitchFamily="2" charset="2"/>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Double rotations are slightly complex version of already explained versions of rotations. To understand them better, we should take note of each action performed while rotation. Let's first check how to perform Left-Right rotation. </a:t>
            </a:r>
          </a:p>
          <a:p>
            <a:r>
              <a:rPr lang="en-US" sz="2800" dirty="0"/>
              <a:t>A left-right rotation is a combination of left rotation followed by right rotation.</a:t>
            </a:r>
          </a:p>
        </p:txBody>
      </p:sp>
    </p:spTree>
    <p:extLst>
      <p:ext uri="{BB962C8B-B14F-4D97-AF65-F5344CB8AC3E}">
        <p14:creationId xmlns:p14="http://schemas.microsoft.com/office/powerpoint/2010/main" val="3160511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B61A-8B6E-4F1D-B4E8-665B65E55A0F}"/>
              </a:ext>
            </a:extLst>
          </p:cNvPr>
          <p:cNvSpPr>
            <a:spLocks noGrp="1"/>
          </p:cNvSpPr>
          <p:nvPr>
            <p:ph type="title"/>
          </p:nvPr>
        </p:nvSpPr>
        <p:spPr/>
        <p:txBody>
          <a:bodyPr/>
          <a:lstStyle/>
          <a:p>
            <a:r>
              <a:rPr lang="en-US" dirty="0"/>
              <a:t>Left-Right Rotation</a:t>
            </a:r>
          </a:p>
        </p:txBody>
      </p:sp>
      <p:sp>
        <p:nvSpPr>
          <p:cNvPr id="3" name="Content Placeholder 2">
            <a:extLst>
              <a:ext uri="{FF2B5EF4-FFF2-40B4-BE49-F238E27FC236}">
                <a16:creationId xmlns:a16="http://schemas.microsoft.com/office/drawing/2014/main" id="{512E4DFF-07C3-4D8F-BAA3-8A29E24D2181}"/>
              </a:ext>
            </a:extLst>
          </p:cNvPr>
          <p:cNvSpPr>
            <a:spLocks noGrp="1"/>
          </p:cNvSpPr>
          <p:nvPr>
            <p:ph idx="1"/>
          </p:nvPr>
        </p:nvSpPr>
        <p:spPr>
          <a:xfrm>
            <a:off x="609600" y="1005116"/>
            <a:ext cx="10972800" cy="5206998"/>
          </a:xfrm>
        </p:spPr>
        <p:txBody>
          <a:bodyPr/>
          <a:lstStyle/>
          <a:p>
            <a:r>
              <a:rPr lang="en-US" sz="2800" dirty="0"/>
              <a:t>A node has been inserted into the right subtree of the left subtree. This makes </a:t>
            </a:r>
            <a:r>
              <a:rPr lang="en-US" sz="2800" b="1" dirty="0"/>
              <a:t>C</a:t>
            </a:r>
            <a:r>
              <a:rPr lang="en-US" sz="2800" dirty="0"/>
              <a:t> an unbalanced node. These scenarios cause AVL tree to perform left-right rotation.</a:t>
            </a:r>
          </a:p>
          <a:p>
            <a:r>
              <a:rPr lang="en-US" sz="2800" dirty="0"/>
              <a:t>We first perform the left rotation on the left subtree of </a:t>
            </a:r>
            <a:r>
              <a:rPr lang="en-US" sz="2800" b="1" dirty="0"/>
              <a:t>C</a:t>
            </a:r>
            <a:r>
              <a:rPr lang="en-US" sz="2800" dirty="0"/>
              <a:t>. This makes </a:t>
            </a:r>
            <a:r>
              <a:rPr lang="en-US" sz="2800" b="1" dirty="0"/>
              <a:t>A</a:t>
            </a:r>
            <a:r>
              <a:rPr lang="en-US" sz="2800" dirty="0"/>
              <a:t>, the left subtree of </a:t>
            </a:r>
            <a:r>
              <a:rPr lang="en-US" sz="2800" b="1" dirty="0"/>
              <a:t>B</a:t>
            </a:r>
            <a:r>
              <a:rPr lang="en-US" sz="2800" dirty="0"/>
              <a:t>.</a:t>
            </a:r>
          </a:p>
          <a:p>
            <a:r>
              <a:rPr lang="en-US" sz="2800" dirty="0"/>
              <a:t>Node </a:t>
            </a:r>
            <a:r>
              <a:rPr lang="en-US" sz="2800" b="1" dirty="0"/>
              <a:t>C</a:t>
            </a:r>
            <a:r>
              <a:rPr lang="en-US" sz="2800" dirty="0"/>
              <a:t> is still unbalanced, however now, it is because of the left-subtree of the left-subtree.</a:t>
            </a:r>
          </a:p>
          <a:p>
            <a:r>
              <a:rPr lang="en-US" sz="2800" dirty="0"/>
              <a:t>We shall now right-rotate the tree, making </a:t>
            </a:r>
            <a:r>
              <a:rPr lang="en-US" sz="2800" b="1" dirty="0"/>
              <a:t>B</a:t>
            </a:r>
            <a:r>
              <a:rPr lang="en-US" sz="2800" dirty="0"/>
              <a:t> the new root node of this subtree. </a:t>
            </a:r>
            <a:r>
              <a:rPr lang="en-US" sz="2800" b="1" dirty="0"/>
              <a:t>C</a:t>
            </a:r>
            <a:r>
              <a:rPr lang="en-US" sz="2800" dirty="0"/>
              <a:t> now becomes the right subtree of its own left subtree.</a:t>
            </a:r>
          </a:p>
          <a:p>
            <a:r>
              <a:rPr lang="en-US" sz="2800" dirty="0"/>
              <a:t>The tree is now balanced.</a:t>
            </a:r>
          </a:p>
        </p:txBody>
      </p:sp>
    </p:spTree>
    <p:extLst>
      <p:ext uri="{BB962C8B-B14F-4D97-AF65-F5344CB8AC3E}">
        <p14:creationId xmlns:p14="http://schemas.microsoft.com/office/powerpoint/2010/main" val="3835862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B61A-8B6E-4F1D-B4E8-665B65E55A0F}"/>
              </a:ext>
            </a:extLst>
          </p:cNvPr>
          <p:cNvSpPr>
            <a:spLocks noGrp="1"/>
          </p:cNvSpPr>
          <p:nvPr>
            <p:ph type="title"/>
          </p:nvPr>
        </p:nvSpPr>
        <p:spPr/>
        <p:txBody>
          <a:bodyPr/>
          <a:lstStyle/>
          <a:p>
            <a:r>
              <a:rPr lang="en-US" dirty="0"/>
              <a:t>Right-Left Rotation</a:t>
            </a:r>
          </a:p>
        </p:txBody>
      </p:sp>
      <p:sp>
        <p:nvSpPr>
          <p:cNvPr id="3" name="Content Placeholder 2">
            <a:extLst>
              <a:ext uri="{FF2B5EF4-FFF2-40B4-BE49-F238E27FC236}">
                <a16:creationId xmlns:a16="http://schemas.microsoft.com/office/drawing/2014/main" id="{512E4DFF-07C3-4D8F-BAA3-8A29E24D2181}"/>
              </a:ext>
            </a:extLst>
          </p:cNvPr>
          <p:cNvSpPr>
            <a:spLocks noGrp="1"/>
          </p:cNvSpPr>
          <p:nvPr>
            <p:ph idx="1"/>
          </p:nvPr>
        </p:nvSpPr>
        <p:spPr>
          <a:xfrm>
            <a:off x="609600" y="1005116"/>
            <a:ext cx="10972800" cy="4530725"/>
          </a:xfrm>
        </p:spPr>
        <p:txBody>
          <a:bodyPr/>
          <a:lstStyle/>
          <a:p>
            <a:r>
              <a:rPr lang="en-US" sz="2800" dirty="0"/>
              <a:t>The second type of double rotation is Right-Left Rotation. It is a combination of right rotation followed by left rotation</a:t>
            </a:r>
          </a:p>
        </p:txBody>
      </p:sp>
      <p:pic>
        <p:nvPicPr>
          <p:cNvPr id="5" name="Picture 4">
            <a:extLst>
              <a:ext uri="{FF2B5EF4-FFF2-40B4-BE49-F238E27FC236}">
                <a16:creationId xmlns:a16="http://schemas.microsoft.com/office/drawing/2014/main" id="{0A8E99F5-FD4E-44D6-BCC4-D7752F99DAEC}"/>
              </a:ext>
            </a:extLst>
          </p:cNvPr>
          <p:cNvPicPr>
            <a:picLocks noChangeAspect="1"/>
          </p:cNvPicPr>
          <p:nvPr/>
        </p:nvPicPr>
        <p:blipFill rotWithShape="1">
          <a:blip r:embed="rId2"/>
          <a:srcRect l="3374" t="8029" r="73843" b="61910"/>
          <a:stretch/>
        </p:blipFill>
        <p:spPr>
          <a:xfrm>
            <a:off x="87145" y="2637952"/>
            <a:ext cx="1944915" cy="2206172"/>
          </a:xfrm>
          <a:prstGeom prst="rect">
            <a:avLst/>
          </a:prstGeom>
        </p:spPr>
      </p:pic>
      <p:pic>
        <p:nvPicPr>
          <p:cNvPr id="6" name="Picture 5">
            <a:extLst>
              <a:ext uri="{FF2B5EF4-FFF2-40B4-BE49-F238E27FC236}">
                <a16:creationId xmlns:a16="http://schemas.microsoft.com/office/drawing/2014/main" id="{EDF92E74-C1B2-4360-96C7-55F4D8F7082C}"/>
              </a:ext>
            </a:extLst>
          </p:cNvPr>
          <p:cNvPicPr>
            <a:picLocks noChangeAspect="1"/>
          </p:cNvPicPr>
          <p:nvPr/>
        </p:nvPicPr>
        <p:blipFill rotWithShape="1">
          <a:blip r:embed="rId3"/>
          <a:srcRect l="80634" t="84084" r="7071" b="2854"/>
          <a:stretch/>
        </p:blipFill>
        <p:spPr>
          <a:xfrm>
            <a:off x="10485514" y="5038266"/>
            <a:ext cx="883358" cy="326267"/>
          </a:xfrm>
          <a:prstGeom prst="rect">
            <a:avLst/>
          </a:prstGeom>
        </p:spPr>
      </p:pic>
      <p:pic>
        <p:nvPicPr>
          <p:cNvPr id="7" name="Picture 6">
            <a:extLst>
              <a:ext uri="{FF2B5EF4-FFF2-40B4-BE49-F238E27FC236}">
                <a16:creationId xmlns:a16="http://schemas.microsoft.com/office/drawing/2014/main" id="{84F82FE9-2FEF-43DD-8C68-5667262ABED4}"/>
              </a:ext>
            </a:extLst>
          </p:cNvPr>
          <p:cNvPicPr>
            <a:picLocks noChangeAspect="1"/>
          </p:cNvPicPr>
          <p:nvPr/>
        </p:nvPicPr>
        <p:blipFill rotWithShape="1">
          <a:blip r:embed="rId2"/>
          <a:srcRect l="3374" t="40661" r="75543" b="29279"/>
          <a:stretch/>
        </p:blipFill>
        <p:spPr>
          <a:xfrm>
            <a:off x="2358296" y="2725075"/>
            <a:ext cx="1799771" cy="2206172"/>
          </a:xfrm>
          <a:prstGeom prst="rect">
            <a:avLst/>
          </a:prstGeom>
        </p:spPr>
      </p:pic>
      <p:pic>
        <p:nvPicPr>
          <p:cNvPr id="8" name="Picture 7">
            <a:extLst>
              <a:ext uri="{FF2B5EF4-FFF2-40B4-BE49-F238E27FC236}">
                <a16:creationId xmlns:a16="http://schemas.microsoft.com/office/drawing/2014/main" id="{6A5F0E02-9A5E-4EF6-85A9-23212C5E0206}"/>
              </a:ext>
            </a:extLst>
          </p:cNvPr>
          <p:cNvPicPr>
            <a:picLocks noChangeAspect="1"/>
          </p:cNvPicPr>
          <p:nvPr/>
        </p:nvPicPr>
        <p:blipFill rotWithShape="1">
          <a:blip r:embed="rId2"/>
          <a:srcRect l="4437" t="72334" r="75543" b="-2395"/>
          <a:stretch/>
        </p:blipFill>
        <p:spPr>
          <a:xfrm>
            <a:off x="4798377" y="2683080"/>
            <a:ext cx="1709085" cy="2206172"/>
          </a:xfrm>
          <a:prstGeom prst="rect">
            <a:avLst/>
          </a:prstGeom>
        </p:spPr>
      </p:pic>
      <p:pic>
        <p:nvPicPr>
          <p:cNvPr id="9" name="Picture 8">
            <a:extLst>
              <a:ext uri="{FF2B5EF4-FFF2-40B4-BE49-F238E27FC236}">
                <a16:creationId xmlns:a16="http://schemas.microsoft.com/office/drawing/2014/main" id="{34BB48D0-83FA-4ACE-B334-59D35C19CFB8}"/>
              </a:ext>
            </a:extLst>
          </p:cNvPr>
          <p:cNvPicPr>
            <a:picLocks noChangeAspect="1"/>
          </p:cNvPicPr>
          <p:nvPr/>
        </p:nvPicPr>
        <p:blipFill rotWithShape="1">
          <a:blip r:embed="rId4"/>
          <a:srcRect l="5171" t="73060" r="73501" b="2428"/>
          <a:stretch/>
        </p:blipFill>
        <p:spPr>
          <a:xfrm>
            <a:off x="9838621" y="2811009"/>
            <a:ext cx="2177145" cy="1834394"/>
          </a:xfrm>
          <a:prstGeom prst="rect">
            <a:avLst/>
          </a:prstGeom>
        </p:spPr>
      </p:pic>
      <p:pic>
        <p:nvPicPr>
          <p:cNvPr id="10" name="Picture 9">
            <a:extLst>
              <a:ext uri="{FF2B5EF4-FFF2-40B4-BE49-F238E27FC236}">
                <a16:creationId xmlns:a16="http://schemas.microsoft.com/office/drawing/2014/main" id="{E005F8C8-50B9-428B-A7EF-F3D84AD01FF3}"/>
              </a:ext>
            </a:extLst>
          </p:cNvPr>
          <p:cNvPicPr>
            <a:picLocks noChangeAspect="1"/>
          </p:cNvPicPr>
          <p:nvPr/>
        </p:nvPicPr>
        <p:blipFill rotWithShape="1">
          <a:blip r:embed="rId4"/>
          <a:srcRect l="7034" t="38765" r="74593" b="28885"/>
          <a:stretch/>
        </p:blipFill>
        <p:spPr>
          <a:xfrm>
            <a:off x="7417008" y="2657380"/>
            <a:ext cx="1565080" cy="2020284"/>
          </a:xfrm>
          <a:prstGeom prst="rect">
            <a:avLst/>
          </a:prstGeom>
        </p:spPr>
      </p:pic>
      <p:pic>
        <p:nvPicPr>
          <p:cNvPr id="11" name="Picture 10">
            <a:extLst>
              <a:ext uri="{FF2B5EF4-FFF2-40B4-BE49-F238E27FC236}">
                <a16:creationId xmlns:a16="http://schemas.microsoft.com/office/drawing/2014/main" id="{239669FA-BD39-44B8-9836-5C5DFC76EC8D}"/>
              </a:ext>
            </a:extLst>
          </p:cNvPr>
          <p:cNvPicPr>
            <a:picLocks noChangeAspect="1"/>
          </p:cNvPicPr>
          <p:nvPr/>
        </p:nvPicPr>
        <p:blipFill rotWithShape="1">
          <a:blip r:embed="rId5"/>
          <a:srcRect l="27629" t="22594" r="59886" b="29875"/>
          <a:stretch/>
        </p:blipFill>
        <p:spPr>
          <a:xfrm>
            <a:off x="1678613" y="3216254"/>
            <a:ext cx="856343" cy="1139825"/>
          </a:xfrm>
          <a:prstGeom prst="rect">
            <a:avLst/>
          </a:prstGeom>
        </p:spPr>
      </p:pic>
      <p:pic>
        <p:nvPicPr>
          <p:cNvPr id="12" name="Picture 11">
            <a:extLst>
              <a:ext uri="{FF2B5EF4-FFF2-40B4-BE49-F238E27FC236}">
                <a16:creationId xmlns:a16="http://schemas.microsoft.com/office/drawing/2014/main" id="{E1D50895-3936-4879-80F3-3CBCF3751768}"/>
              </a:ext>
            </a:extLst>
          </p:cNvPr>
          <p:cNvPicPr>
            <a:picLocks noChangeAspect="1"/>
          </p:cNvPicPr>
          <p:nvPr/>
        </p:nvPicPr>
        <p:blipFill rotWithShape="1">
          <a:blip r:embed="rId5"/>
          <a:srcRect l="27629" t="22594" r="59886" b="29875"/>
          <a:stretch/>
        </p:blipFill>
        <p:spPr>
          <a:xfrm>
            <a:off x="4207552" y="3270478"/>
            <a:ext cx="856343" cy="1139825"/>
          </a:xfrm>
          <a:prstGeom prst="rect">
            <a:avLst/>
          </a:prstGeom>
        </p:spPr>
      </p:pic>
      <p:pic>
        <p:nvPicPr>
          <p:cNvPr id="13" name="Picture 12">
            <a:extLst>
              <a:ext uri="{FF2B5EF4-FFF2-40B4-BE49-F238E27FC236}">
                <a16:creationId xmlns:a16="http://schemas.microsoft.com/office/drawing/2014/main" id="{6958A384-93CA-44D8-9849-B00A3AB73352}"/>
              </a:ext>
            </a:extLst>
          </p:cNvPr>
          <p:cNvPicPr>
            <a:picLocks noChangeAspect="1"/>
          </p:cNvPicPr>
          <p:nvPr/>
        </p:nvPicPr>
        <p:blipFill rotWithShape="1">
          <a:blip r:embed="rId5"/>
          <a:srcRect l="27629" t="22594" r="59886" b="29875"/>
          <a:stretch/>
        </p:blipFill>
        <p:spPr>
          <a:xfrm>
            <a:off x="6548009" y="3158294"/>
            <a:ext cx="856343" cy="1139825"/>
          </a:xfrm>
          <a:prstGeom prst="rect">
            <a:avLst/>
          </a:prstGeom>
        </p:spPr>
      </p:pic>
      <p:pic>
        <p:nvPicPr>
          <p:cNvPr id="14" name="Picture 13">
            <a:extLst>
              <a:ext uri="{FF2B5EF4-FFF2-40B4-BE49-F238E27FC236}">
                <a16:creationId xmlns:a16="http://schemas.microsoft.com/office/drawing/2014/main" id="{8F221F9F-03E6-433E-A2F8-9B04843E154C}"/>
              </a:ext>
            </a:extLst>
          </p:cNvPr>
          <p:cNvPicPr>
            <a:picLocks noChangeAspect="1"/>
          </p:cNvPicPr>
          <p:nvPr/>
        </p:nvPicPr>
        <p:blipFill rotWithShape="1">
          <a:blip r:embed="rId5"/>
          <a:srcRect l="27629" t="22594" r="59886" b="29875"/>
          <a:stretch/>
        </p:blipFill>
        <p:spPr>
          <a:xfrm>
            <a:off x="8767349" y="2953998"/>
            <a:ext cx="856343" cy="1139825"/>
          </a:xfrm>
          <a:prstGeom prst="rect">
            <a:avLst/>
          </a:prstGeom>
        </p:spPr>
      </p:pic>
      <p:pic>
        <p:nvPicPr>
          <p:cNvPr id="15" name="Picture 14">
            <a:extLst>
              <a:ext uri="{FF2B5EF4-FFF2-40B4-BE49-F238E27FC236}">
                <a16:creationId xmlns:a16="http://schemas.microsoft.com/office/drawing/2014/main" id="{7BD87DC2-4969-428E-BBB4-8A5E35578A3C}"/>
              </a:ext>
            </a:extLst>
          </p:cNvPr>
          <p:cNvPicPr>
            <a:picLocks noChangeAspect="1"/>
          </p:cNvPicPr>
          <p:nvPr/>
        </p:nvPicPr>
        <p:blipFill rotWithShape="1">
          <a:blip r:embed="rId5"/>
          <a:srcRect l="40147" t="83195" r="38918" b="2278"/>
          <a:stretch/>
        </p:blipFill>
        <p:spPr>
          <a:xfrm>
            <a:off x="2701907" y="5038266"/>
            <a:ext cx="1435934" cy="348343"/>
          </a:xfrm>
          <a:prstGeom prst="rect">
            <a:avLst/>
          </a:prstGeom>
        </p:spPr>
      </p:pic>
      <p:pic>
        <p:nvPicPr>
          <p:cNvPr id="16" name="Picture 15">
            <a:extLst>
              <a:ext uri="{FF2B5EF4-FFF2-40B4-BE49-F238E27FC236}">
                <a16:creationId xmlns:a16="http://schemas.microsoft.com/office/drawing/2014/main" id="{B43208D5-3A36-40C8-B234-BC3DD860A5A4}"/>
              </a:ext>
            </a:extLst>
          </p:cNvPr>
          <p:cNvPicPr>
            <a:picLocks noChangeAspect="1"/>
          </p:cNvPicPr>
          <p:nvPr/>
        </p:nvPicPr>
        <p:blipFill rotWithShape="1">
          <a:blip r:embed="rId3"/>
          <a:srcRect l="43941" t="82861" r="39669" b="3193"/>
          <a:stretch/>
        </p:blipFill>
        <p:spPr>
          <a:xfrm>
            <a:off x="7804525" y="4987564"/>
            <a:ext cx="1177563" cy="348344"/>
          </a:xfrm>
          <a:prstGeom prst="rect">
            <a:avLst/>
          </a:prstGeom>
        </p:spPr>
      </p:pic>
    </p:spTree>
    <p:extLst>
      <p:ext uri="{BB962C8B-B14F-4D97-AF65-F5344CB8AC3E}">
        <p14:creationId xmlns:p14="http://schemas.microsoft.com/office/powerpoint/2010/main" val="3209733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B61A-8B6E-4F1D-B4E8-665B65E55A0F}"/>
              </a:ext>
            </a:extLst>
          </p:cNvPr>
          <p:cNvSpPr>
            <a:spLocks noGrp="1"/>
          </p:cNvSpPr>
          <p:nvPr>
            <p:ph type="title"/>
          </p:nvPr>
        </p:nvSpPr>
        <p:spPr/>
        <p:txBody>
          <a:bodyPr/>
          <a:lstStyle/>
          <a:p>
            <a:r>
              <a:rPr lang="en-US" dirty="0"/>
              <a:t>Right-Left Rotation</a:t>
            </a:r>
          </a:p>
        </p:txBody>
      </p:sp>
      <p:sp>
        <p:nvSpPr>
          <p:cNvPr id="3" name="Content Placeholder 2">
            <a:extLst>
              <a:ext uri="{FF2B5EF4-FFF2-40B4-BE49-F238E27FC236}">
                <a16:creationId xmlns:a16="http://schemas.microsoft.com/office/drawing/2014/main" id="{512E4DFF-07C3-4D8F-BAA3-8A29E24D2181}"/>
              </a:ext>
            </a:extLst>
          </p:cNvPr>
          <p:cNvSpPr>
            <a:spLocks noGrp="1"/>
          </p:cNvSpPr>
          <p:nvPr>
            <p:ph idx="1"/>
          </p:nvPr>
        </p:nvSpPr>
        <p:spPr>
          <a:xfrm>
            <a:off x="609600" y="1005116"/>
            <a:ext cx="10972800" cy="4530725"/>
          </a:xfrm>
        </p:spPr>
        <p:txBody>
          <a:bodyPr/>
          <a:lstStyle/>
          <a:p>
            <a:r>
              <a:rPr lang="en-US" sz="2800" dirty="0"/>
              <a:t>A node has been inserted into the left subtree of the right subtree. This makes </a:t>
            </a:r>
            <a:r>
              <a:rPr lang="en-US" sz="2800" b="1" dirty="0"/>
              <a:t>A</a:t>
            </a:r>
            <a:r>
              <a:rPr lang="en-US" sz="2800" dirty="0"/>
              <a:t>, an unbalanced node with balance factor 2.</a:t>
            </a:r>
          </a:p>
          <a:p>
            <a:r>
              <a:rPr lang="en-US" sz="2800" dirty="0"/>
              <a:t>First, we perform the right rotation along </a:t>
            </a:r>
            <a:r>
              <a:rPr lang="en-US" sz="2800" b="1" dirty="0"/>
              <a:t>C</a:t>
            </a:r>
            <a:r>
              <a:rPr lang="en-US" sz="2800" dirty="0"/>
              <a:t> node, making </a:t>
            </a:r>
            <a:r>
              <a:rPr lang="en-US" sz="2800" b="1" dirty="0"/>
              <a:t>C</a:t>
            </a:r>
            <a:r>
              <a:rPr lang="en-US" sz="2800" dirty="0"/>
              <a:t> the right subtree of its own left subtree </a:t>
            </a:r>
            <a:r>
              <a:rPr lang="en-US" sz="2800" b="1" dirty="0"/>
              <a:t>B</a:t>
            </a:r>
            <a:r>
              <a:rPr lang="en-US" sz="2800" dirty="0"/>
              <a:t>. Now, </a:t>
            </a:r>
            <a:r>
              <a:rPr lang="en-US" sz="2800" b="1" dirty="0"/>
              <a:t>B</a:t>
            </a:r>
            <a:r>
              <a:rPr lang="en-US" sz="2800" dirty="0"/>
              <a:t> becomes the right subtree of </a:t>
            </a:r>
            <a:r>
              <a:rPr lang="en-US" sz="2800" b="1" dirty="0"/>
              <a:t>A</a:t>
            </a:r>
            <a:r>
              <a:rPr lang="en-US" sz="2800" dirty="0"/>
              <a:t>.</a:t>
            </a:r>
          </a:p>
          <a:p>
            <a:r>
              <a:rPr lang="en-US" sz="2800" dirty="0"/>
              <a:t>Node </a:t>
            </a:r>
            <a:r>
              <a:rPr lang="en-US" sz="2800" b="1" dirty="0"/>
              <a:t>A</a:t>
            </a:r>
            <a:r>
              <a:rPr lang="en-US" sz="2800" dirty="0"/>
              <a:t> is still unbalanced because of the right subtree of its right subtree and requires a left rotation.</a:t>
            </a:r>
          </a:p>
          <a:p>
            <a:r>
              <a:rPr lang="en-US" sz="2800" dirty="0"/>
              <a:t>A left rotation is performed by making </a:t>
            </a:r>
            <a:r>
              <a:rPr lang="en-US" sz="2800" b="1" dirty="0"/>
              <a:t>B</a:t>
            </a:r>
            <a:r>
              <a:rPr lang="en-US" sz="2800" dirty="0"/>
              <a:t> the new root node of the subtree. </a:t>
            </a:r>
            <a:r>
              <a:rPr lang="en-US" sz="2800" b="1" dirty="0"/>
              <a:t>A</a:t>
            </a:r>
            <a:r>
              <a:rPr lang="en-US" sz="2800" dirty="0"/>
              <a:t> becomes the left subtree of its right subtree </a:t>
            </a:r>
            <a:r>
              <a:rPr lang="en-US" sz="2800" b="1" dirty="0"/>
              <a:t>B</a:t>
            </a:r>
            <a:r>
              <a:rPr lang="en-US" sz="2800" dirty="0"/>
              <a:t>.</a:t>
            </a:r>
          </a:p>
          <a:p>
            <a:r>
              <a:rPr lang="en-US" sz="2800" dirty="0"/>
              <a:t>The tree is now balanced.</a:t>
            </a:r>
          </a:p>
          <a:p>
            <a:endParaRPr lang="en-US" sz="2800" dirty="0"/>
          </a:p>
        </p:txBody>
      </p:sp>
    </p:spTree>
    <p:extLst>
      <p:ext uri="{BB962C8B-B14F-4D97-AF65-F5344CB8AC3E}">
        <p14:creationId xmlns:p14="http://schemas.microsoft.com/office/powerpoint/2010/main" val="4216865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Left </a:t>
            </a:r>
            <a:r>
              <a:rPr lang="en-US" dirty="0" err="1"/>
              <a:t>Left</a:t>
            </a:r>
            <a:r>
              <a:rPr lang="en-US" dirty="0"/>
              <a:t> Rotation </a:t>
            </a:r>
          </a:p>
        </p:txBody>
      </p:sp>
      <p:pic>
        <p:nvPicPr>
          <p:cNvPr id="4" name="Picture 3">
            <a:extLst>
              <a:ext uri="{FF2B5EF4-FFF2-40B4-BE49-F238E27FC236}">
                <a16:creationId xmlns:a16="http://schemas.microsoft.com/office/drawing/2014/main" id="{A30198D2-7528-4559-98EE-5E4A3E2BE348}"/>
              </a:ext>
            </a:extLst>
          </p:cNvPr>
          <p:cNvPicPr>
            <a:picLocks noChangeAspect="1"/>
          </p:cNvPicPr>
          <p:nvPr/>
        </p:nvPicPr>
        <p:blipFill>
          <a:blip r:embed="rId2"/>
          <a:stretch>
            <a:fillRect/>
          </a:stretch>
        </p:blipFill>
        <p:spPr>
          <a:xfrm>
            <a:off x="1553028" y="1417639"/>
            <a:ext cx="9085943" cy="4665755"/>
          </a:xfrm>
          <a:prstGeom prst="rect">
            <a:avLst/>
          </a:prstGeom>
        </p:spPr>
      </p:pic>
    </p:spTree>
    <p:extLst>
      <p:ext uri="{BB962C8B-B14F-4D97-AF65-F5344CB8AC3E}">
        <p14:creationId xmlns:p14="http://schemas.microsoft.com/office/powerpoint/2010/main" val="183424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Perfectly Balanced tree</a:t>
            </a:r>
          </a:p>
        </p:txBody>
      </p:sp>
      <p:sp>
        <p:nvSpPr>
          <p:cNvPr id="3" name="Content Placeholder 2"/>
          <p:cNvSpPr>
            <a:spLocks noGrp="1"/>
          </p:cNvSpPr>
          <p:nvPr>
            <p:ph idx="1"/>
          </p:nvPr>
        </p:nvSpPr>
        <p:spPr>
          <a:xfrm>
            <a:off x="609600" y="1266373"/>
            <a:ext cx="10972800" cy="4530725"/>
          </a:xfrm>
        </p:spPr>
        <p:txBody>
          <a:bodyPr/>
          <a:lstStyle/>
          <a:p>
            <a:r>
              <a:rPr lang="en-US" dirty="0"/>
              <a:t>The heights of the left and right subtrees of the root are equal.</a:t>
            </a:r>
          </a:p>
          <a:p>
            <a:r>
              <a:rPr lang="en-US" dirty="0"/>
              <a:t>The left and right subtrees of the root are perfectly balanced binary trees.</a:t>
            </a:r>
          </a:p>
          <a:p>
            <a:endParaRPr lang="en-US" dirty="0"/>
          </a:p>
        </p:txBody>
      </p:sp>
      <p:pic>
        <p:nvPicPr>
          <p:cNvPr id="4" name="Picture 3"/>
          <p:cNvPicPr>
            <a:picLocks noChangeAspect="1"/>
          </p:cNvPicPr>
          <p:nvPr/>
        </p:nvPicPr>
        <p:blipFill>
          <a:blip r:embed="rId2"/>
          <a:stretch>
            <a:fillRect/>
          </a:stretch>
        </p:blipFill>
        <p:spPr>
          <a:xfrm>
            <a:off x="4847772" y="2730214"/>
            <a:ext cx="6534140" cy="3185393"/>
          </a:xfrm>
          <a:prstGeom prst="rect">
            <a:avLst/>
          </a:prstGeom>
        </p:spPr>
      </p:pic>
    </p:spTree>
    <p:extLst>
      <p:ext uri="{BB962C8B-B14F-4D97-AF65-F5344CB8AC3E}">
        <p14:creationId xmlns:p14="http://schemas.microsoft.com/office/powerpoint/2010/main" val="1945063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Left </a:t>
            </a:r>
            <a:r>
              <a:rPr lang="en-US" dirty="0" err="1"/>
              <a:t>Left</a:t>
            </a:r>
            <a:r>
              <a:rPr lang="en-US" dirty="0"/>
              <a:t> Rotation </a:t>
            </a:r>
          </a:p>
        </p:txBody>
      </p:sp>
      <p:pic>
        <p:nvPicPr>
          <p:cNvPr id="3" name="Picture 2">
            <a:extLst>
              <a:ext uri="{FF2B5EF4-FFF2-40B4-BE49-F238E27FC236}">
                <a16:creationId xmlns:a16="http://schemas.microsoft.com/office/drawing/2014/main" id="{11499918-E76B-4A3C-A49F-B1EEE30CF2B0}"/>
              </a:ext>
            </a:extLst>
          </p:cNvPr>
          <p:cNvPicPr>
            <a:picLocks noChangeAspect="1"/>
          </p:cNvPicPr>
          <p:nvPr/>
        </p:nvPicPr>
        <p:blipFill>
          <a:blip r:embed="rId2"/>
          <a:stretch>
            <a:fillRect/>
          </a:stretch>
        </p:blipFill>
        <p:spPr>
          <a:xfrm>
            <a:off x="1364342" y="1170292"/>
            <a:ext cx="9144000" cy="4840088"/>
          </a:xfrm>
          <a:prstGeom prst="rect">
            <a:avLst/>
          </a:prstGeom>
        </p:spPr>
      </p:pic>
    </p:spTree>
    <p:extLst>
      <p:ext uri="{BB962C8B-B14F-4D97-AF65-F5344CB8AC3E}">
        <p14:creationId xmlns:p14="http://schemas.microsoft.com/office/powerpoint/2010/main" val="2925869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Right </a:t>
            </a:r>
            <a:r>
              <a:rPr lang="en-US" dirty="0" err="1"/>
              <a:t>Right</a:t>
            </a:r>
            <a:r>
              <a:rPr lang="en-US" dirty="0"/>
              <a:t> Rotation</a:t>
            </a:r>
          </a:p>
        </p:txBody>
      </p:sp>
      <p:pic>
        <p:nvPicPr>
          <p:cNvPr id="3" name="Picture 2">
            <a:extLst>
              <a:ext uri="{FF2B5EF4-FFF2-40B4-BE49-F238E27FC236}">
                <a16:creationId xmlns:a16="http://schemas.microsoft.com/office/drawing/2014/main" id="{06356D57-DA10-4156-B3A2-7874843AC901}"/>
              </a:ext>
            </a:extLst>
          </p:cNvPr>
          <p:cNvPicPr>
            <a:picLocks noChangeAspect="1"/>
          </p:cNvPicPr>
          <p:nvPr/>
        </p:nvPicPr>
        <p:blipFill>
          <a:blip r:embed="rId2"/>
          <a:stretch>
            <a:fillRect/>
          </a:stretch>
        </p:blipFill>
        <p:spPr>
          <a:xfrm>
            <a:off x="1218883" y="1417639"/>
            <a:ext cx="8708888" cy="4571046"/>
          </a:xfrm>
          <a:prstGeom prst="rect">
            <a:avLst/>
          </a:prstGeom>
        </p:spPr>
      </p:pic>
    </p:spTree>
    <p:extLst>
      <p:ext uri="{BB962C8B-B14F-4D97-AF65-F5344CB8AC3E}">
        <p14:creationId xmlns:p14="http://schemas.microsoft.com/office/powerpoint/2010/main" val="3100547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Right </a:t>
            </a:r>
            <a:r>
              <a:rPr lang="en-US" dirty="0" err="1"/>
              <a:t>Right</a:t>
            </a:r>
            <a:r>
              <a:rPr lang="en-US" dirty="0"/>
              <a:t> Rotation</a:t>
            </a:r>
          </a:p>
        </p:txBody>
      </p:sp>
      <p:pic>
        <p:nvPicPr>
          <p:cNvPr id="3" name="Picture 2">
            <a:extLst>
              <a:ext uri="{FF2B5EF4-FFF2-40B4-BE49-F238E27FC236}">
                <a16:creationId xmlns:a16="http://schemas.microsoft.com/office/drawing/2014/main" id="{6CEEC3D9-7F01-4D13-B4A2-2A1C06A14921}"/>
              </a:ext>
            </a:extLst>
          </p:cNvPr>
          <p:cNvPicPr>
            <a:picLocks noChangeAspect="1"/>
          </p:cNvPicPr>
          <p:nvPr/>
        </p:nvPicPr>
        <p:blipFill>
          <a:blip r:embed="rId2"/>
          <a:stretch>
            <a:fillRect/>
          </a:stretch>
        </p:blipFill>
        <p:spPr>
          <a:xfrm>
            <a:off x="1152955" y="1524000"/>
            <a:ext cx="9886089" cy="4337123"/>
          </a:xfrm>
          <a:prstGeom prst="rect">
            <a:avLst/>
          </a:prstGeom>
        </p:spPr>
      </p:pic>
    </p:spTree>
    <p:extLst>
      <p:ext uri="{BB962C8B-B14F-4D97-AF65-F5344CB8AC3E}">
        <p14:creationId xmlns:p14="http://schemas.microsoft.com/office/powerpoint/2010/main" val="444596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Left Right Rotation</a:t>
            </a:r>
          </a:p>
        </p:txBody>
      </p:sp>
      <p:pic>
        <p:nvPicPr>
          <p:cNvPr id="3" name="Picture 2">
            <a:extLst>
              <a:ext uri="{FF2B5EF4-FFF2-40B4-BE49-F238E27FC236}">
                <a16:creationId xmlns:a16="http://schemas.microsoft.com/office/drawing/2014/main" id="{6EB3624F-A8FB-4394-BF9E-717B06654B8D}"/>
              </a:ext>
            </a:extLst>
          </p:cNvPr>
          <p:cNvPicPr>
            <a:picLocks noChangeAspect="1"/>
          </p:cNvPicPr>
          <p:nvPr/>
        </p:nvPicPr>
        <p:blipFill>
          <a:blip r:embed="rId2"/>
          <a:stretch>
            <a:fillRect/>
          </a:stretch>
        </p:blipFill>
        <p:spPr>
          <a:xfrm>
            <a:off x="1465942" y="1178781"/>
            <a:ext cx="9260115" cy="4905037"/>
          </a:xfrm>
          <a:prstGeom prst="rect">
            <a:avLst/>
          </a:prstGeom>
        </p:spPr>
      </p:pic>
      <p:pic>
        <p:nvPicPr>
          <p:cNvPr id="4" name="Picture 3">
            <a:extLst>
              <a:ext uri="{FF2B5EF4-FFF2-40B4-BE49-F238E27FC236}">
                <a16:creationId xmlns:a16="http://schemas.microsoft.com/office/drawing/2014/main" id="{B2A8B3E7-7652-407B-B20D-C4A89CADD740}"/>
              </a:ext>
            </a:extLst>
          </p:cNvPr>
          <p:cNvPicPr>
            <a:picLocks noChangeAspect="1"/>
          </p:cNvPicPr>
          <p:nvPr/>
        </p:nvPicPr>
        <p:blipFill rotWithShape="1">
          <a:blip r:embed="rId2"/>
          <a:srcRect l="61364" r="25313" b="76835"/>
          <a:stretch/>
        </p:blipFill>
        <p:spPr>
          <a:xfrm>
            <a:off x="8287657" y="1178781"/>
            <a:ext cx="1233715" cy="1136248"/>
          </a:xfrm>
          <a:prstGeom prst="rect">
            <a:avLst/>
          </a:prstGeom>
        </p:spPr>
      </p:pic>
    </p:spTree>
    <p:extLst>
      <p:ext uri="{BB962C8B-B14F-4D97-AF65-F5344CB8AC3E}">
        <p14:creationId xmlns:p14="http://schemas.microsoft.com/office/powerpoint/2010/main" val="1256610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Left Right Rotation</a:t>
            </a:r>
          </a:p>
        </p:txBody>
      </p:sp>
      <p:pic>
        <p:nvPicPr>
          <p:cNvPr id="3" name="Picture 2">
            <a:extLst>
              <a:ext uri="{FF2B5EF4-FFF2-40B4-BE49-F238E27FC236}">
                <a16:creationId xmlns:a16="http://schemas.microsoft.com/office/drawing/2014/main" id="{6EB3624F-A8FB-4394-BF9E-717B06654B8D}"/>
              </a:ext>
            </a:extLst>
          </p:cNvPr>
          <p:cNvPicPr>
            <a:picLocks noChangeAspect="1"/>
          </p:cNvPicPr>
          <p:nvPr/>
        </p:nvPicPr>
        <p:blipFill>
          <a:blip r:embed="rId2"/>
          <a:stretch>
            <a:fillRect/>
          </a:stretch>
        </p:blipFill>
        <p:spPr>
          <a:xfrm>
            <a:off x="1465942" y="1178781"/>
            <a:ext cx="9260115" cy="4905037"/>
          </a:xfrm>
          <a:prstGeom prst="rect">
            <a:avLst/>
          </a:prstGeom>
        </p:spPr>
      </p:pic>
    </p:spTree>
    <p:extLst>
      <p:ext uri="{BB962C8B-B14F-4D97-AF65-F5344CB8AC3E}">
        <p14:creationId xmlns:p14="http://schemas.microsoft.com/office/powerpoint/2010/main" val="94934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Right Left Rotation</a:t>
            </a:r>
          </a:p>
        </p:txBody>
      </p:sp>
      <p:pic>
        <p:nvPicPr>
          <p:cNvPr id="3" name="Picture 2">
            <a:extLst>
              <a:ext uri="{FF2B5EF4-FFF2-40B4-BE49-F238E27FC236}">
                <a16:creationId xmlns:a16="http://schemas.microsoft.com/office/drawing/2014/main" id="{3E44E426-8365-4A83-937F-7472EB5D7602}"/>
              </a:ext>
            </a:extLst>
          </p:cNvPr>
          <p:cNvPicPr>
            <a:picLocks noChangeAspect="1"/>
          </p:cNvPicPr>
          <p:nvPr/>
        </p:nvPicPr>
        <p:blipFill>
          <a:blip r:embed="rId2"/>
          <a:stretch>
            <a:fillRect/>
          </a:stretch>
        </p:blipFill>
        <p:spPr>
          <a:xfrm>
            <a:off x="1226457" y="1417639"/>
            <a:ext cx="9739085" cy="4541858"/>
          </a:xfrm>
          <a:prstGeom prst="rect">
            <a:avLst/>
          </a:prstGeom>
        </p:spPr>
      </p:pic>
    </p:spTree>
    <p:extLst>
      <p:ext uri="{BB962C8B-B14F-4D97-AF65-F5344CB8AC3E}">
        <p14:creationId xmlns:p14="http://schemas.microsoft.com/office/powerpoint/2010/main" val="2182815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Right Left Rotation</a:t>
            </a:r>
          </a:p>
        </p:txBody>
      </p:sp>
      <p:pic>
        <p:nvPicPr>
          <p:cNvPr id="3" name="Picture 2">
            <a:extLst>
              <a:ext uri="{FF2B5EF4-FFF2-40B4-BE49-F238E27FC236}">
                <a16:creationId xmlns:a16="http://schemas.microsoft.com/office/drawing/2014/main" id="{5692FAE1-AF19-4C88-A35C-25F86F9E7733}"/>
              </a:ext>
            </a:extLst>
          </p:cNvPr>
          <p:cNvPicPr>
            <a:picLocks noChangeAspect="1"/>
          </p:cNvPicPr>
          <p:nvPr/>
        </p:nvPicPr>
        <p:blipFill>
          <a:blip r:embed="rId2"/>
          <a:stretch>
            <a:fillRect/>
          </a:stretch>
        </p:blipFill>
        <p:spPr>
          <a:xfrm>
            <a:off x="1211942" y="1075441"/>
            <a:ext cx="9768115" cy="5021421"/>
          </a:xfrm>
          <a:prstGeom prst="rect">
            <a:avLst/>
          </a:prstGeom>
        </p:spPr>
      </p:pic>
    </p:spTree>
    <p:extLst>
      <p:ext uri="{BB962C8B-B14F-4D97-AF65-F5344CB8AC3E}">
        <p14:creationId xmlns:p14="http://schemas.microsoft.com/office/powerpoint/2010/main" val="222995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D4D7-77A9-4536-860C-69A3BFE0EFF8}"/>
              </a:ext>
            </a:extLst>
          </p:cNvPr>
          <p:cNvSpPr>
            <a:spLocks noGrp="1"/>
          </p:cNvSpPr>
          <p:nvPr>
            <p:ph type="title"/>
          </p:nvPr>
        </p:nvSpPr>
        <p:spPr/>
        <p:txBody>
          <a:bodyPr/>
          <a:lstStyle/>
          <a:p>
            <a:r>
              <a:rPr lang="en-US" dirty="0"/>
              <a:t>AVL Balancing</a:t>
            </a:r>
          </a:p>
        </p:txBody>
      </p:sp>
      <p:sp>
        <p:nvSpPr>
          <p:cNvPr id="3" name="Content Placeholder 2">
            <a:extLst>
              <a:ext uri="{FF2B5EF4-FFF2-40B4-BE49-F238E27FC236}">
                <a16:creationId xmlns:a16="http://schemas.microsoft.com/office/drawing/2014/main" id="{3C89FF55-A5B2-467C-A53A-E424D4B0F101}"/>
              </a:ext>
            </a:extLst>
          </p:cNvPr>
          <p:cNvSpPr>
            <a:spLocks noGrp="1"/>
          </p:cNvSpPr>
          <p:nvPr>
            <p:ph idx="1"/>
          </p:nvPr>
        </p:nvSpPr>
        <p:spPr>
          <a:xfrm>
            <a:off x="609600" y="1040833"/>
            <a:ext cx="10972800" cy="4776333"/>
          </a:xfrm>
        </p:spPr>
        <p:txBody>
          <a:bodyPr/>
          <a:lstStyle/>
          <a:p>
            <a:r>
              <a:rPr lang="en-US" dirty="0"/>
              <a:t>AVL tree is a self-balancing Binary Search Tree (BST) where the difference between heights of left and right subtrees cannot be more than one for all nodes.</a:t>
            </a:r>
          </a:p>
          <a:p>
            <a:r>
              <a:rPr lang="en-US" dirty="0"/>
              <a:t>AVL Tree Operations (Insert, Delete)</a:t>
            </a:r>
          </a:p>
          <a:p>
            <a:r>
              <a:rPr lang="en-US" dirty="0"/>
              <a:t>Insert 4, 6, 7, 9, 2, 10</a:t>
            </a:r>
          </a:p>
          <a:p>
            <a:endParaRPr lang="en-US" dirty="0"/>
          </a:p>
        </p:txBody>
      </p:sp>
      <p:pic>
        <p:nvPicPr>
          <p:cNvPr id="4" name="Picture 3">
            <a:extLst>
              <a:ext uri="{FF2B5EF4-FFF2-40B4-BE49-F238E27FC236}">
                <a16:creationId xmlns:a16="http://schemas.microsoft.com/office/drawing/2014/main" id="{E354980C-A583-4C93-A84C-36D1EA03ED69}"/>
              </a:ext>
            </a:extLst>
          </p:cNvPr>
          <p:cNvPicPr>
            <a:picLocks noChangeAspect="1"/>
          </p:cNvPicPr>
          <p:nvPr/>
        </p:nvPicPr>
        <p:blipFill>
          <a:blip r:embed="rId2"/>
          <a:stretch>
            <a:fillRect/>
          </a:stretch>
        </p:blipFill>
        <p:spPr>
          <a:xfrm>
            <a:off x="1211633" y="3768271"/>
            <a:ext cx="1613197" cy="2171699"/>
          </a:xfrm>
          <a:prstGeom prst="rect">
            <a:avLst/>
          </a:prstGeom>
        </p:spPr>
      </p:pic>
      <p:pic>
        <p:nvPicPr>
          <p:cNvPr id="5" name="Picture 4">
            <a:extLst>
              <a:ext uri="{FF2B5EF4-FFF2-40B4-BE49-F238E27FC236}">
                <a16:creationId xmlns:a16="http://schemas.microsoft.com/office/drawing/2014/main" id="{E0EB7B0A-0884-46E8-9214-201BA24C8730}"/>
              </a:ext>
            </a:extLst>
          </p:cNvPr>
          <p:cNvPicPr>
            <a:picLocks noChangeAspect="1"/>
          </p:cNvPicPr>
          <p:nvPr/>
        </p:nvPicPr>
        <p:blipFill rotWithShape="1">
          <a:blip r:embed="rId3"/>
          <a:srcRect l="7452" b="3798"/>
          <a:stretch/>
        </p:blipFill>
        <p:spPr>
          <a:xfrm>
            <a:off x="3932621" y="3768271"/>
            <a:ext cx="1613197" cy="2171699"/>
          </a:xfrm>
          <a:prstGeom prst="rect">
            <a:avLst/>
          </a:prstGeom>
        </p:spPr>
      </p:pic>
      <p:pic>
        <p:nvPicPr>
          <p:cNvPr id="6" name="Picture 5">
            <a:extLst>
              <a:ext uri="{FF2B5EF4-FFF2-40B4-BE49-F238E27FC236}">
                <a16:creationId xmlns:a16="http://schemas.microsoft.com/office/drawing/2014/main" id="{B739AEB8-9EB4-49C7-86A2-4E0A60A2F4E4}"/>
              </a:ext>
            </a:extLst>
          </p:cNvPr>
          <p:cNvPicPr>
            <a:picLocks noChangeAspect="1"/>
          </p:cNvPicPr>
          <p:nvPr/>
        </p:nvPicPr>
        <p:blipFill>
          <a:blip r:embed="rId4"/>
          <a:stretch>
            <a:fillRect/>
          </a:stretch>
        </p:blipFill>
        <p:spPr>
          <a:xfrm>
            <a:off x="6653256" y="3768271"/>
            <a:ext cx="3276600" cy="2171700"/>
          </a:xfrm>
          <a:prstGeom prst="rect">
            <a:avLst/>
          </a:prstGeom>
        </p:spPr>
      </p:pic>
      <p:pic>
        <p:nvPicPr>
          <p:cNvPr id="8" name="Picture 7">
            <a:extLst>
              <a:ext uri="{FF2B5EF4-FFF2-40B4-BE49-F238E27FC236}">
                <a16:creationId xmlns:a16="http://schemas.microsoft.com/office/drawing/2014/main" id="{DE6B4170-C8BD-44FF-98C0-93A8259F5BEC}"/>
              </a:ext>
            </a:extLst>
          </p:cNvPr>
          <p:cNvPicPr>
            <a:picLocks noChangeAspect="1"/>
          </p:cNvPicPr>
          <p:nvPr/>
        </p:nvPicPr>
        <p:blipFill rotWithShape="1">
          <a:blip r:embed="rId5"/>
          <a:srcRect l="27629" t="22594" r="59886" b="29875"/>
          <a:stretch/>
        </p:blipFill>
        <p:spPr>
          <a:xfrm>
            <a:off x="2950377" y="4168831"/>
            <a:ext cx="856343" cy="1139825"/>
          </a:xfrm>
          <a:prstGeom prst="rect">
            <a:avLst/>
          </a:prstGeom>
        </p:spPr>
      </p:pic>
      <p:pic>
        <p:nvPicPr>
          <p:cNvPr id="9" name="Picture 8">
            <a:extLst>
              <a:ext uri="{FF2B5EF4-FFF2-40B4-BE49-F238E27FC236}">
                <a16:creationId xmlns:a16="http://schemas.microsoft.com/office/drawing/2014/main" id="{D6F9C062-9CBC-4A50-9CDB-4D8BD1950529}"/>
              </a:ext>
            </a:extLst>
          </p:cNvPr>
          <p:cNvPicPr>
            <a:picLocks noChangeAspect="1"/>
          </p:cNvPicPr>
          <p:nvPr/>
        </p:nvPicPr>
        <p:blipFill rotWithShape="1">
          <a:blip r:embed="rId5"/>
          <a:srcRect l="27629" t="22594" r="59886" b="29875"/>
          <a:stretch/>
        </p:blipFill>
        <p:spPr>
          <a:xfrm>
            <a:off x="5671365" y="4131637"/>
            <a:ext cx="856343" cy="1139825"/>
          </a:xfrm>
          <a:prstGeom prst="rect">
            <a:avLst/>
          </a:prstGeom>
        </p:spPr>
      </p:pic>
    </p:spTree>
    <p:extLst>
      <p:ext uri="{BB962C8B-B14F-4D97-AF65-F5344CB8AC3E}">
        <p14:creationId xmlns:p14="http://schemas.microsoft.com/office/powerpoint/2010/main" val="3120870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D4D7-77A9-4536-860C-69A3BFE0EFF8}"/>
              </a:ext>
            </a:extLst>
          </p:cNvPr>
          <p:cNvSpPr>
            <a:spLocks noGrp="1"/>
          </p:cNvSpPr>
          <p:nvPr>
            <p:ph type="title"/>
          </p:nvPr>
        </p:nvSpPr>
        <p:spPr/>
        <p:txBody>
          <a:bodyPr/>
          <a:lstStyle/>
          <a:p>
            <a:r>
              <a:rPr lang="en-US" dirty="0"/>
              <a:t>AVL Balancing</a:t>
            </a:r>
          </a:p>
        </p:txBody>
      </p:sp>
      <p:sp>
        <p:nvSpPr>
          <p:cNvPr id="3" name="Content Placeholder 2">
            <a:extLst>
              <a:ext uri="{FF2B5EF4-FFF2-40B4-BE49-F238E27FC236}">
                <a16:creationId xmlns:a16="http://schemas.microsoft.com/office/drawing/2014/main" id="{3C89FF55-A5B2-467C-A53A-E424D4B0F101}"/>
              </a:ext>
            </a:extLst>
          </p:cNvPr>
          <p:cNvSpPr>
            <a:spLocks noGrp="1"/>
          </p:cNvSpPr>
          <p:nvPr>
            <p:ph idx="1"/>
          </p:nvPr>
        </p:nvSpPr>
        <p:spPr>
          <a:xfrm>
            <a:off x="609599" y="1163637"/>
            <a:ext cx="10972800" cy="4530725"/>
          </a:xfrm>
        </p:spPr>
        <p:txBody>
          <a:bodyPr/>
          <a:lstStyle/>
          <a:p>
            <a:r>
              <a:rPr lang="en-US" dirty="0"/>
              <a:t>Insert 4, 6, 7, 9, 2, 10</a:t>
            </a:r>
          </a:p>
          <a:p>
            <a:endParaRPr lang="en-US" dirty="0"/>
          </a:p>
        </p:txBody>
      </p:sp>
      <p:pic>
        <p:nvPicPr>
          <p:cNvPr id="12" name="Picture 11">
            <a:extLst>
              <a:ext uri="{FF2B5EF4-FFF2-40B4-BE49-F238E27FC236}">
                <a16:creationId xmlns:a16="http://schemas.microsoft.com/office/drawing/2014/main" id="{5C1D9272-DD5B-4CFD-BADE-D34E14F2A089}"/>
              </a:ext>
            </a:extLst>
          </p:cNvPr>
          <p:cNvPicPr>
            <a:picLocks noChangeAspect="1"/>
          </p:cNvPicPr>
          <p:nvPr/>
        </p:nvPicPr>
        <p:blipFill rotWithShape="1">
          <a:blip r:embed="rId2"/>
          <a:srcRect l="2698" t="2951" b="3985"/>
          <a:stretch/>
        </p:blipFill>
        <p:spPr>
          <a:xfrm>
            <a:off x="2017485" y="1941991"/>
            <a:ext cx="7852230" cy="3977247"/>
          </a:xfrm>
          <a:prstGeom prst="rect">
            <a:avLst/>
          </a:prstGeom>
        </p:spPr>
      </p:pic>
    </p:spTree>
    <p:extLst>
      <p:ext uri="{BB962C8B-B14F-4D97-AF65-F5344CB8AC3E}">
        <p14:creationId xmlns:p14="http://schemas.microsoft.com/office/powerpoint/2010/main" val="2432170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D4D7-77A9-4536-860C-69A3BFE0EFF8}"/>
              </a:ext>
            </a:extLst>
          </p:cNvPr>
          <p:cNvSpPr>
            <a:spLocks noGrp="1"/>
          </p:cNvSpPr>
          <p:nvPr>
            <p:ph type="title"/>
          </p:nvPr>
        </p:nvSpPr>
        <p:spPr/>
        <p:txBody>
          <a:bodyPr/>
          <a:lstStyle/>
          <a:p>
            <a:r>
              <a:rPr lang="en-US" dirty="0"/>
              <a:t>AVL Balancing</a:t>
            </a:r>
          </a:p>
        </p:txBody>
      </p:sp>
      <p:sp>
        <p:nvSpPr>
          <p:cNvPr id="3" name="Content Placeholder 2">
            <a:extLst>
              <a:ext uri="{FF2B5EF4-FFF2-40B4-BE49-F238E27FC236}">
                <a16:creationId xmlns:a16="http://schemas.microsoft.com/office/drawing/2014/main" id="{3C89FF55-A5B2-467C-A53A-E424D4B0F101}"/>
              </a:ext>
            </a:extLst>
          </p:cNvPr>
          <p:cNvSpPr>
            <a:spLocks noGrp="1"/>
          </p:cNvSpPr>
          <p:nvPr>
            <p:ph idx="1"/>
          </p:nvPr>
        </p:nvSpPr>
        <p:spPr>
          <a:xfrm>
            <a:off x="609599" y="1163637"/>
            <a:ext cx="10972800" cy="4530725"/>
          </a:xfrm>
        </p:spPr>
        <p:txBody>
          <a:bodyPr/>
          <a:lstStyle/>
          <a:p>
            <a:r>
              <a:rPr lang="en-US" dirty="0"/>
              <a:t>Insert 4, 6, 7, 9, 2, 10</a:t>
            </a:r>
          </a:p>
          <a:p>
            <a:endParaRPr lang="en-US" dirty="0"/>
          </a:p>
        </p:txBody>
      </p:sp>
      <p:pic>
        <p:nvPicPr>
          <p:cNvPr id="9" name="Picture 8">
            <a:extLst>
              <a:ext uri="{FF2B5EF4-FFF2-40B4-BE49-F238E27FC236}">
                <a16:creationId xmlns:a16="http://schemas.microsoft.com/office/drawing/2014/main" id="{1AAA9725-B4E1-4079-A337-B52D40A92A2F}"/>
              </a:ext>
            </a:extLst>
          </p:cNvPr>
          <p:cNvPicPr>
            <a:picLocks noChangeAspect="1"/>
          </p:cNvPicPr>
          <p:nvPr/>
        </p:nvPicPr>
        <p:blipFill rotWithShape="1">
          <a:blip r:embed="rId2"/>
          <a:srcRect l="1555" t="3075" r="3369" b="2033"/>
          <a:stretch/>
        </p:blipFill>
        <p:spPr>
          <a:xfrm>
            <a:off x="870857" y="2303462"/>
            <a:ext cx="6241145" cy="3183740"/>
          </a:xfrm>
          <a:prstGeom prst="rect">
            <a:avLst/>
          </a:prstGeom>
        </p:spPr>
      </p:pic>
      <p:pic>
        <p:nvPicPr>
          <p:cNvPr id="5" name="Picture 4">
            <a:extLst>
              <a:ext uri="{FF2B5EF4-FFF2-40B4-BE49-F238E27FC236}">
                <a16:creationId xmlns:a16="http://schemas.microsoft.com/office/drawing/2014/main" id="{BED6E387-0440-4BB0-A7C4-2D6F5D6998B9}"/>
              </a:ext>
            </a:extLst>
          </p:cNvPr>
          <p:cNvPicPr>
            <a:picLocks noChangeAspect="1"/>
          </p:cNvPicPr>
          <p:nvPr/>
        </p:nvPicPr>
        <p:blipFill rotWithShape="1">
          <a:blip r:embed="rId3"/>
          <a:srcRect l="3114" t="2477" r="11229" b="8337"/>
          <a:stretch/>
        </p:blipFill>
        <p:spPr>
          <a:xfrm>
            <a:off x="8048171" y="2303462"/>
            <a:ext cx="3454402" cy="3181685"/>
          </a:xfrm>
          <a:prstGeom prst="rect">
            <a:avLst/>
          </a:prstGeom>
        </p:spPr>
      </p:pic>
      <p:pic>
        <p:nvPicPr>
          <p:cNvPr id="6" name="Picture 5">
            <a:extLst>
              <a:ext uri="{FF2B5EF4-FFF2-40B4-BE49-F238E27FC236}">
                <a16:creationId xmlns:a16="http://schemas.microsoft.com/office/drawing/2014/main" id="{75CFEA2C-7B2D-4622-8744-E69C9090D6BA}"/>
              </a:ext>
            </a:extLst>
          </p:cNvPr>
          <p:cNvPicPr>
            <a:picLocks noChangeAspect="1"/>
          </p:cNvPicPr>
          <p:nvPr/>
        </p:nvPicPr>
        <p:blipFill rotWithShape="1">
          <a:blip r:embed="rId4"/>
          <a:srcRect l="27629" t="22594" r="59886" b="29875"/>
          <a:stretch/>
        </p:blipFill>
        <p:spPr>
          <a:xfrm>
            <a:off x="7112002" y="2986088"/>
            <a:ext cx="856343" cy="1139825"/>
          </a:xfrm>
          <a:prstGeom prst="rect">
            <a:avLst/>
          </a:prstGeom>
        </p:spPr>
      </p:pic>
    </p:spTree>
    <p:extLst>
      <p:ext uri="{BB962C8B-B14F-4D97-AF65-F5344CB8AC3E}">
        <p14:creationId xmlns:p14="http://schemas.microsoft.com/office/powerpoint/2010/main" val="3043481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Balanced Tree(AVL tree </a:t>
            </a:r>
            <a:r>
              <a:rPr lang="mr-IN" dirty="0"/>
              <a:t>–</a:t>
            </a:r>
            <a:r>
              <a:rPr lang="en-US" dirty="0"/>
              <a:t> by G. M. </a:t>
            </a:r>
            <a:r>
              <a:rPr lang="en-US" dirty="0" err="1"/>
              <a:t>Adelson-Velskii</a:t>
            </a:r>
            <a:r>
              <a:rPr lang="en-US" dirty="0"/>
              <a:t> and E. M. Landis )</a:t>
            </a:r>
          </a:p>
        </p:txBody>
      </p:sp>
      <p:sp>
        <p:nvSpPr>
          <p:cNvPr id="3" name="Content Placeholder 2"/>
          <p:cNvSpPr>
            <a:spLocks noGrp="1"/>
          </p:cNvSpPr>
          <p:nvPr>
            <p:ph idx="1"/>
          </p:nvPr>
        </p:nvSpPr>
        <p:spPr/>
        <p:txBody>
          <a:bodyPr/>
          <a:lstStyle/>
          <a:p>
            <a:r>
              <a:rPr lang="en-US" dirty="0"/>
              <a:t>Named after their inventor </a:t>
            </a:r>
            <a:r>
              <a:rPr lang="en-US" b="1" dirty="0"/>
              <a:t>Adelson</a:t>
            </a:r>
            <a:r>
              <a:rPr lang="en-US" dirty="0"/>
              <a:t>, </a:t>
            </a:r>
            <a:r>
              <a:rPr lang="en-US" b="1" dirty="0" err="1"/>
              <a:t>Velski</a:t>
            </a:r>
            <a:r>
              <a:rPr lang="en-US" dirty="0"/>
              <a:t> &amp; </a:t>
            </a:r>
            <a:r>
              <a:rPr lang="en-US" b="1" dirty="0"/>
              <a:t>Landis</a:t>
            </a:r>
            <a:r>
              <a:rPr lang="en-US" dirty="0"/>
              <a:t>, </a:t>
            </a:r>
            <a:r>
              <a:rPr lang="en-US" b="1" dirty="0"/>
              <a:t>AVL trees</a:t>
            </a:r>
            <a:r>
              <a:rPr lang="en-US" dirty="0"/>
              <a:t> are height balancing binary search tree. AVL tree checks the height of the left and the right sub-trees and assures that the difference is not more than 1. This difference is called the </a:t>
            </a:r>
            <a:r>
              <a:rPr lang="en-US" b="1" dirty="0"/>
              <a:t>Balance Factor</a:t>
            </a:r>
            <a:r>
              <a:rPr lang="en-US" dirty="0"/>
              <a:t>.</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429635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D4D7-77A9-4536-860C-69A3BFE0EFF8}"/>
              </a:ext>
            </a:extLst>
          </p:cNvPr>
          <p:cNvSpPr>
            <a:spLocks noGrp="1"/>
          </p:cNvSpPr>
          <p:nvPr>
            <p:ph type="title"/>
          </p:nvPr>
        </p:nvSpPr>
        <p:spPr/>
        <p:txBody>
          <a:bodyPr/>
          <a:lstStyle/>
          <a:p>
            <a:r>
              <a:rPr lang="en-US" dirty="0"/>
              <a:t>Balanced AVL Tree</a:t>
            </a:r>
          </a:p>
        </p:txBody>
      </p:sp>
      <p:sp>
        <p:nvSpPr>
          <p:cNvPr id="3" name="Content Placeholder 2">
            <a:extLst>
              <a:ext uri="{FF2B5EF4-FFF2-40B4-BE49-F238E27FC236}">
                <a16:creationId xmlns:a16="http://schemas.microsoft.com/office/drawing/2014/main" id="{3C89FF55-A5B2-467C-A53A-E424D4B0F101}"/>
              </a:ext>
            </a:extLst>
          </p:cNvPr>
          <p:cNvSpPr>
            <a:spLocks noGrp="1"/>
          </p:cNvSpPr>
          <p:nvPr>
            <p:ph idx="1"/>
          </p:nvPr>
        </p:nvSpPr>
        <p:spPr>
          <a:xfrm>
            <a:off x="609599" y="1163637"/>
            <a:ext cx="10972800" cy="4530725"/>
          </a:xfrm>
        </p:spPr>
        <p:txBody>
          <a:bodyPr/>
          <a:lstStyle/>
          <a:p>
            <a:r>
              <a:rPr lang="en-US" dirty="0"/>
              <a:t>Insert 4, 6, 7, 9, 2, 10</a:t>
            </a:r>
          </a:p>
          <a:p>
            <a:endParaRPr lang="en-US" dirty="0"/>
          </a:p>
        </p:txBody>
      </p:sp>
      <p:pic>
        <p:nvPicPr>
          <p:cNvPr id="6" name="Picture 5">
            <a:extLst>
              <a:ext uri="{FF2B5EF4-FFF2-40B4-BE49-F238E27FC236}">
                <a16:creationId xmlns:a16="http://schemas.microsoft.com/office/drawing/2014/main" id="{C49C2219-047D-4C03-A062-96BFF893DE81}"/>
              </a:ext>
            </a:extLst>
          </p:cNvPr>
          <p:cNvPicPr>
            <a:picLocks noChangeAspect="1"/>
          </p:cNvPicPr>
          <p:nvPr/>
        </p:nvPicPr>
        <p:blipFill>
          <a:blip r:embed="rId2"/>
          <a:stretch>
            <a:fillRect/>
          </a:stretch>
        </p:blipFill>
        <p:spPr>
          <a:xfrm>
            <a:off x="2257084" y="2262744"/>
            <a:ext cx="7677831" cy="3699680"/>
          </a:xfrm>
          <a:prstGeom prst="rect">
            <a:avLst/>
          </a:prstGeom>
        </p:spPr>
      </p:pic>
    </p:spTree>
    <p:extLst>
      <p:ext uri="{BB962C8B-B14F-4D97-AF65-F5344CB8AC3E}">
        <p14:creationId xmlns:p14="http://schemas.microsoft.com/office/powerpoint/2010/main" val="2372096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A6E8-BE99-4647-A34E-8A4E1150747E}"/>
              </a:ext>
            </a:extLst>
          </p:cNvPr>
          <p:cNvSpPr>
            <a:spLocks noGrp="1"/>
          </p:cNvSpPr>
          <p:nvPr>
            <p:ph type="title"/>
          </p:nvPr>
        </p:nvSpPr>
        <p:spPr/>
        <p:txBody>
          <a:bodyPr/>
          <a:lstStyle/>
          <a:p>
            <a:r>
              <a:rPr lang="en-US" dirty="0"/>
              <a:t>AVL – Right Rotation:</a:t>
            </a:r>
          </a:p>
        </p:txBody>
      </p:sp>
      <p:pic>
        <p:nvPicPr>
          <p:cNvPr id="4" name="Content Placeholder 3">
            <a:extLst>
              <a:ext uri="{FF2B5EF4-FFF2-40B4-BE49-F238E27FC236}">
                <a16:creationId xmlns:a16="http://schemas.microsoft.com/office/drawing/2014/main" id="{544AC845-F9FA-4B04-B53E-D52BF1593DF4}"/>
              </a:ext>
            </a:extLst>
          </p:cNvPr>
          <p:cNvPicPr>
            <a:picLocks noGrp="1" noChangeAspect="1"/>
          </p:cNvPicPr>
          <p:nvPr>
            <p:ph idx="1"/>
          </p:nvPr>
        </p:nvPicPr>
        <p:blipFill rotWithShape="1">
          <a:blip r:embed="rId2"/>
          <a:srcRect t="21067" r="55808"/>
          <a:stretch/>
        </p:blipFill>
        <p:spPr>
          <a:xfrm>
            <a:off x="1496445" y="1273251"/>
            <a:ext cx="4410868" cy="4618320"/>
          </a:xfrm>
          <a:prstGeom prst="rect">
            <a:avLst/>
          </a:prstGeom>
        </p:spPr>
      </p:pic>
      <p:pic>
        <p:nvPicPr>
          <p:cNvPr id="5" name="Content Placeholder 3">
            <a:extLst>
              <a:ext uri="{FF2B5EF4-FFF2-40B4-BE49-F238E27FC236}">
                <a16:creationId xmlns:a16="http://schemas.microsoft.com/office/drawing/2014/main" id="{794D6032-620C-412B-913D-2C54A37D77E4}"/>
              </a:ext>
            </a:extLst>
          </p:cNvPr>
          <p:cNvPicPr>
            <a:picLocks noChangeAspect="1"/>
          </p:cNvPicPr>
          <p:nvPr/>
        </p:nvPicPr>
        <p:blipFill rotWithShape="1">
          <a:blip r:embed="rId2"/>
          <a:srcRect l="4454" t="23760" r="86573" b="56832"/>
          <a:stretch/>
        </p:blipFill>
        <p:spPr bwMode="auto">
          <a:xfrm>
            <a:off x="2889079" y="1639186"/>
            <a:ext cx="812800" cy="77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a:extLst>
              <a:ext uri="{FF2B5EF4-FFF2-40B4-BE49-F238E27FC236}">
                <a16:creationId xmlns:a16="http://schemas.microsoft.com/office/drawing/2014/main" id="{BAEFA831-D06E-4626-B894-1E6FC96A5501}"/>
              </a:ext>
            </a:extLst>
          </p:cNvPr>
          <p:cNvSpPr txBox="1">
            <a:spLocks/>
          </p:cNvSpPr>
          <p:nvPr/>
        </p:nvSpPr>
        <p:spPr bwMode="auto">
          <a:xfrm>
            <a:off x="6590958" y="1445739"/>
            <a:ext cx="4788242"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kumimoji="1" sz="3000" kern="12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anose="05000000000000000000" pitchFamily="2" charset="2"/>
              <a:buChar char="q"/>
              <a:defRPr kumimoji="1" sz="26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anose="05000000000000000000" pitchFamily="2" charset="2"/>
              <a:buChar char="n"/>
              <a:defRPr kumimoji="1" sz="2200" kern="1200">
                <a:solidFill>
                  <a:schemeClr val="tx1"/>
                </a:solidFill>
                <a:latin typeface="+mn-lt"/>
                <a:ea typeface="+mn-ea"/>
                <a:cs typeface="+mn-cs"/>
              </a:defRPr>
            </a:lvl3pPr>
            <a:lvl4pPr marL="1339850" indent="-315913" algn="l" rtl="0" eaLnBrk="1" fontAlgn="base" hangingPunct="1">
              <a:spcBef>
                <a:spcPct val="20000"/>
              </a:spcBef>
              <a:spcAft>
                <a:spcPct val="0"/>
              </a:spcAft>
              <a:buClr>
                <a:schemeClr val="accent2"/>
              </a:buClr>
              <a:buSzPct val="70000"/>
              <a:buFont typeface="Wingdings" panose="05000000000000000000" pitchFamily="2" charset="2"/>
              <a:buChar char="q"/>
              <a:defRPr kumimoji="1" sz="2000" kern="1200">
                <a:solidFill>
                  <a:schemeClr val="tx1"/>
                </a:solidFill>
                <a:latin typeface="+mn-lt"/>
                <a:ea typeface="+mn-ea"/>
                <a:cs typeface="+mn-cs"/>
              </a:defRPr>
            </a:lvl4pPr>
            <a:lvl5pPr marL="1681163" indent="-339725" algn="l" rtl="0" eaLnBrk="1" fontAlgn="base" hangingPunct="1">
              <a:spcBef>
                <a:spcPct val="20000"/>
              </a:spcBef>
              <a:spcAft>
                <a:spcPct val="0"/>
              </a:spcAft>
              <a:buClr>
                <a:schemeClr val="accent1"/>
              </a:buClr>
              <a:buSzPct val="75000"/>
              <a:buFont typeface="Wingdings" panose="05000000000000000000" pitchFamily="2" charset="2"/>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By using Right  AVL Rotation balanced this tree on equal heights.</a:t>
            </a:r>
          </a:p>
        </p:txBody>
      </p:sp>
    </p:spTree>
    <p:extLst>
      <p:ext uri="{BB962C8B-B14F-4D97-AF65-F5344CB8AC3E}">
        <p14:creationId xmlns:p14="http://schemas.microsoft.com/office/powerpoint/2010/main" val="1827562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A6E8-BE99-4647-A34E-8A4E1150747E}"/>
              </a:ext>
            </a:extLst>
          </p:cNvPr>
          <p:cNvSpPr>
            <a:spLocks noGrp="1"/>
          </p:cNvSpPr>
          <p:nvPr>
            <p:ph type="title"/>
          </p:nvPr>
        </p:nvSpPr>
        <p:spPr/>
        <p:txBody>
          <a:bodyPr/>
          <a:lstStyle/>
          <a:p>
            <a:r>
              <a:rPr lang="en-US" dirty="0"/>
              <a:t>AVL Balanced tree </a:t>
            </a:r>
          </a:p>
        </p:txBody>
      </p:sp>
      <p:pic>
        <p:nvPicPr>
          <p:cNvPr id="4" name="Content Placeholder 3">
            <a:extLst>
              <a:ext uri="{FF2B5EF4-FFF2-40B4-BE49-F238E27FC236}">
                <a16:creationId xmlns:a16="http://schemas.microsoft.com/office/drawing/2014/main" id="{544AC845-F9FA-4B04-B53E-D52BF1593DF4}"/>
              </a:ext>
            </a:extLst>
          </p:cNvPr>
          <p:cNvPicPr>
            <a:picLocks noGrp="1" noChangeAspect="1"/>
          </p:cNvPicPr>
          <p:nvPr>
            <p:ph idx="1"/>
          </p:nvPr>
        </p:nvPicPr>
        <p:blipFill rotWithShape="1">
          <a:blip r:embed="rId2"/>
          <a:srcRect t="21067" r="55808"/>
          <a:stretch/>
        </p:blipFill>
        <p:spPr>
          <a:xfrm>
            <a:off x="1120548" y="1439052"/>
            <a:ext cx="4002993" cy="4191262"/>
          </a:xfrm>
          <a:prstGeom prst="rect">
            <a:avLst/>
          </a:prstGeom>
        </p:spPr>
      </p:pic>
      <p:pic>
        <p:nvPicPr>
          <p:cNvPr id="6" name="Content Placeholder 3">
            <a:extLst>
              <a:ext uri="{FF2B5EF4-FFF2-40B4-BE49-F238E27FC236}">
                <a16:creationId xmlns:a16="http://schemas.microsoft.com/office/drawing/2014/main" id="{31AA536B-5743-431A-AF3E-9E64BEEAB1A7}"/>
              </a:ext>
            </a:extLst>
          </p:cNvPr>
          <p:cNvPicPr>
            <a:picLocks noChangeAspect="1"/>
          </p:cNvPicPr>
          <p:nvPr/>
        </p:nvPicPr>
        <p:blipFill rotWithShape="1">
          <a:blip r:embed="rId2"/>
          <a:srcRect l="53679" t="21066" r="2129"/>
          <a:stretch/>
        </p:blipFill>
        <p:spPr bwMode="auto">
          <a:xfrm>
            <a:off x="7068459" y="1439052"/>
            <a:ext cx="4002993" cy="419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3">
            <a:extLst>
              <a:ext uri="{FF2B5EF4-FFF2-40B4-BE49-F238E27FC236}">
                <a16:creationId xmlns:a16="http://schemas.microsoft.com/office/drawing/2014/main" id="{5FDB161B-F088-44C8-BE33-C73EFC424C91}"/>
              </a:ext>
            </a:extLst>
          </p:cNvPr>
          <p:cNvPicPr>
            <a:picLocks noChangeAspect="1"/>
          </p:cNvPicPr>
          <p:nvPr/>
        </p:nvPicPr>
        <p:blipFill rotWithShape="1">
          <a:blip r:embed="rId2"/>
          <a:srcRect l="32288" t="2028" r="21084" b="84941"/>
          <a:stretch/>
        </p:blipFill>
        <p:spPr bwMode="auto">
          <a:xfrm>
            <a:off x="7068459" y="4959802"/>
            <a:ext cx="4002993" cy="655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Content Placeholder 3">
            <a:extLst>
              <a:ext uri="{FF2B5EF4-FFF2-40B4-BE49-F238E27FC236}">
                <a16:creationId xmlns:a16="http://schemas.microsoft.com/office/drawing/2014/main" id="{BD3271D1-AB49-42BF-A756-0DDC4831C93B}"/>
              </a:ext>
            </a:extLst>
          </p:cNvPr>
          <p:cNvPicPr>
            <a:picLocks noChangeAspect="1"/>
          </p:cNvPicPr>
          <p:nvPr/>
        </p:nvPicPr>
        <p:blipFill rotWithShape="1">
          <a:blip r:embed="rId2"/>
          <a:srcRect l="4454" t="23760" r="86573" b="56832"/>
          <a:stretch/>
        </p:blipFill>
        <p:spPr bwMode="auto">
          <a:xfrm>
            <a:off x="2309244" y="1708053"/>
            <a:ext cx="812800" cy="77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3DDB41EA-928A-4236-AE54-AFB50F2A2D7B}"/>
              </a:ext>
            </a:extLst>
          </p:cNvPr>
          <p:cNvPicPr>
            <a:picLocks noChangeAspect="1"/>
          </p:cNvPicPr>
          <p:nvPr/>
        </p:nvPicPr>
        <p:blipFill rotWithShape="1">
          <a:blip r:embed="rId3"/>
          <a:srcRect l="27629" t="22594" r="59886" b="29875"/>
          <a:stretch/>
        </p:blipFill>
        <p:spPr>
          <a:xfrm>
            <a:off x="5384801" y="2192732"/>
            <a:ext cx="1422398" cy="1893266"/>
          </a:xfrm>
          <a:prstGeom prst="rect">
            <a:avLst/>
          </a:prstGeom>
        </p:spPr>
      </p:pic>
    </p:spTree>
    <p:extLst>
      <p:ext uri="{BB962C8B-B14F-4D97-AF65-F5344CB8AC3E}">
        <p14:creationId xmlns:p14="http://schemas.microsoft.com/office/powerpoint/2010/main" val="4160289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 Tree : Insertion</a:t>
            </a:r>
          </a:p>
        </p:txBody>
      </p:sp>
      <p:pic>
        <p:nvPicPr>
          <p:cNvPr id="5" name="Picture 4">
            <a:extLst>
              <a:ext uri="{FF2B5EF4-FFF2-40B4-BE49-F238E27FC236}">
                <a16:creationId xmlns:a16="http://schemas.microsoft.com/office/drawing/2014/main" id="{39218F1D-F92E-4303-8323-ABA211B20680}"/>
              </a:ext>
            </a:extLst>
          </p:cNvPr>
          <p:cNvPicPr>
            <a:picLocks noChangeAspect="1"/>
          </p:cNvPicPr>
          <p:nvPr/>
        </p:nvPicPr>
        <p:blipFill>
          <a:blip r:embed="rId2"/>
          <a:stretch>
            <a:fillRect/>
          </a:stretch>
        </p:blipFill>
        <p:spPr>
          <a:xfrm>
            <a:off x="6392183" y="2191677"/>
            <a:ext cx="4943474" cy="3759408"/>
          </a:xfrm>
          <a:prstGeom prst="rect">
            <a:avLst/>
          </a:prstGeom>
        </p:spPr>
      </p:pic>
      <p:sp>
        <p:nvSpPr>
          <p:cNvPr id="7" name="Content Placeholder 2">
            <a:extLst>
              <a:ext uri="{FF2B5EF4-FFF2-40B4-BE49-F238E27FC236}">
                <a16:creationId xmlns:a16="http://schemas.microsoft.com/office/drawing/2014/main" id="{B130C6E0-7E14-4184-A0A2-D83DC403D898}"/>
              </a:ext>
            </a:extLst>
          </p:cNvPr>
          <p:cNvSpPr txBox="1">
            <a:spLocks/>
          </p:cNvSpPr>
          <p:nvPr/>
        </p:nvSpPr>
        <p:spPr bwMode="auto">
          <a:xfrm>
            <a:off x="609600" y="1266373"/>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kumimoji="1" sz="3000" kern="12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anose="05000000000000000000" pitchFamily="2" charset="2"/>
              <a:buChar char="q"/>
              <a:defRPr kumimoji="1" sz="26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anose="05000000000000000000" pitchFamily="2" charset="2"/>
              <a:buChar char="n"/>
              <a:defRPr kumimoji="1" sz="2200" kern="1200">
                <a:solidFill>
                  <a:schemeClr val="tx1"/>
                </a:solidFill>
                <a:latin typeface="+mn-lt"/>
                <a:ea typeface="+mn-ea"/>
                <a:cs typeface="+mn-cs"/>
              </a:defRPr>
            </a:lvl3pPr>
            <a:lvl4pPr marL="1339850" indent="-315913" algn="l" rtl="0" eaLnBrk="1" fontAlgn="base" hangingPunct="1">
              <a:spcBef>
                <a:spcPct val="20000"/>
              </a:spcBef>
              <a:spcAft>
                <a:spcPct val="0"/>
              </a:spcAft>
              <a:buClr>
                <a:schemeClr val="accent2"/>
              </a:buClr>
              <a:buSzPct val="70000"/>
              <a:buFont typeface="Wingdings" panose="05000000000000000000" pitchFamily="2" charset="2"/>
              <a:buChar char="q"/>
              <a:defRPr kumimoji="1" sz="2000" kern="1200">
                <a:solidFill>
                  <a:schemeClr val="tx1"/>
                </a:solidFill>
                <a:latin typeface="+mn-lt"/>
                <a:ea typeface="+mn-ea"/>
                <a:cs typeface="+mn-cs"/>
              </a:defRPr>
            </a:lvl4pPr>
            <a:lvl5pPr marL="1681163" indent="-339725" algn="l" rtl="0" eaLnBrk="1" fontAlgn="base" hangingPunct="1">
              <a:spcBef>
                <a:spcPct val="20000"/>
              </a:spcBef>
              <a:spcAft>
                <a:spcPct val="0"/>
              </a:spcAft>
              <a:buClr>
                <a:schemeClr val="accent1"/>
              </a:buClr>
              <a:buSzPct val="75000"/>
              <a:buFont typeface="Wingdings" panose="05000000000000000000" pitchFamily="2" charset="2"/>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AVL tree is a self-balancing Binary Search Tree (BST) where the difference between heights of left and right subtrees cannot be more than one for all nodes.</a:t>
            </a:r>
            <a:endParaRPr lang="en-US" dirty="0"/>
          </a:p>
        </p:txBody>
      </p:sp>
    </p:spTree>
    <p:extLst>
      <p:ext uri="{BB962C8B-B14F-4D97-AF65-F5344CB8AC3E}">
        <p14:creationId xmlns:p14="http://schemas.microsoft.com/office/powerpoint/2010/main" val="4147653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 Tree : Insertion</a:t>
            </a:r>
          </a:p>
        </p:txBody>
      </p:sp>
      <p:sp>
        <p:nvSpPr>
          <p:cNvPr id="3" name="Content Placeholder 2"/>
          <p:cNvSpPr>
            <a:spLocks noGrp="1"/>
          </p:cNvSpPr>
          <p:nvPr>
            <p:ph idx="1"/>
          </p:nvPr>
        </p:nvSpPr>
        <p:spPr>
          <a:xfrm>
            <a:off x="609600" y="1266373"/>
            <a:ext cx="10972800" cy="4530725"/>
          </a:xfrm>
        </p:spPr>
        <p:txBody>
          <a:bodyPr/>
          <a:lstStyle/>
          <a:p>
            <a:r>
              <a:rPr lang="en-US" dirty="0"/>
              <a:t>To make sure that the given tree remains AVL after every insertion, we must augment the standard BST insert operation to perform some re-balancing. Following are two basic operations that can be performed to re-balance a BST without violating the BST property </a:t>
            </a:r>
          </a:p>
          <a:p>
            <a:r>
              <a:rPr lang="en-US" dirty="0"/>
              <a:t>(keys(left) &lt; key(root) &lt; keys(right)).</a:t>
            </a:r>
          </a:p>
        </p:txBody>
      </p:sp>
    </p:spTree>
    <p:extLst>
      <p:ext uri="{BB962C8B-B14F-4D97-AF65-F5344CB8AC3E}">
        <p14:creationId xmlns:p14="http://schemas.microsoft.com/office/powerpoint/2010/main" val="1329224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19E0-3ADE-4DEA-88FE-516657B5626A}"/>
              </a:ext>
            </a:extLst>
          </p:cNvPr>
          <p:cNvSpPr>
            <a:spLocks noGrp="1"/>
          </p:cNvSpPr>
          <p:nvPr>
            <p:ph type="title"/>
          </p:nvPr>
        </p:nvSpPr>
        <p:spPr/>
        <p:txBody>
          <a:bodyPr/>
          <a:lstStyle/>
          <a:p>
            <a:r>
              <a:rPr lang="en-US" dirty="0"/>
              <a:t>Insertion Examples:</a:t>
            </a:r>
          </a:p>
        </p:txBody>
      </p:sp>
      <p:pic>
        <p:nvPicPr>
          <p:cNvPr id="4" name="Picture 3">
            <a:extLst>
              <a:ext uri="{FF2B5EF4-FFF2-40B4-BE49-F238E27FC236}">
                <a16:creationId xmlns:a16="http://schemas.microsoft.com/office/drawing/2014/main" id="{EE76D940-3C42-417E-A81B-BD81B43159DE}"/>
              </a:ext>
            </a:extLst>
          </p:cNvPr>
          <p:cNvPicPr>
            <a:picLocks noChangeAspect="1"/>
          </p:cNvPicPr>
          <p:nvPr/>
        </p:nvPicPr>
        <p:blipFill>
          <a:blip r:embed="rId2"/>
          <a:stretch>
            <a:fillRect/>
          </a:stretch>
        </p:blipFill>
        <p:spPr>
          <a:xfrm>
            <a:off x="885372" y="1417639"/>
            <a:ext cx="10697028" cy="4326416"/>
          </a:xfrm>
          <a:prstGeom prst="rect">
            <a:avLst/>
          </a:prstGeom>
        </p:spPr>
      </p:pic>
      <p:sp>
        <p:nvSpPr>
          <p:cNvPr id="5" name="Rectangle 4">
            <a:extLst>
              <a:ext uri="{FF2B5EF4-FFF2-40B4-BE49-F238E27FC236}">
                <a16:creationId xmlns:a16="http://schemas.microsoft.com/office/drawing/2014/main" id="{A0DF2564-706F-4630-A76F-C6B27E0FC99E}"/>
              </a:ext>
            </a:extLst>
          </p:cNvPr>
          <p:cNvSpPr/>
          <p:nvPr/>
        </p:nvSpPr>
        <p:spPr bwMode="auto">
          <a:xfrm>
            <a:off x="7736114" y="1262743"/>
            <a:ext cx="3846286" cy="41776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6" name="Rectangle 5">
            <a:extLst>
              <a:ext uri="{FF2B5EF4-FFF2-40B4-BE49-F238E27FC236}">
                <a16:creationId xmlns:a16="http://schemas.microsoft.com/office/drawing/2014/main" id="{EEFE690F-DC29-4B4A-B8AF-D5D91A90CDEB}"/>
              </a:ext>
            </a:extLst>
          </p:cNvPr>
          <p:cNvSpPr/>
          <p:nvPr/>
        </p:nvSpPr>
        <p:spPr bwMode="auto">
          <a:xfrm>
            <a:off x="6364514" y="3429000"/>
            <a:ext cx="3846286" cy="244137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3812000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19E0-3ADE-4DEA-88FE-516657B5626A}"/>
              </a:ext>
            </a:extLst>
          </p:cNvPr>
          <p:cNvSpPr>
            <a:spLocks noGrp="1"/>
          </p:cNvSpPr>
          <p:nvPr>
            <p:ph type="title"/>
          </p:nvPr>
        </p:nvSpPr>
        <p:spPr/>
        <p:txBody>
          <a:bodyPr/>
          <a:lstStyle/>
          <a:p>
            <a:r>
              <a:rPr lang="en-US" dirty="0"/>
              <a:t>Insertion Examples:</a:t>
            </a:r>
          </a:p>
        </p:txBody>
      </p:sp>
      <p:pic>
        <p:nvPicPr>
          <p:cNvPr id="4" name="Picture 3">
            <a:extLst>
              <a:ext uri="{FF2B5EF4-FFF2-40B4-BE49-F238E27FC236}">
                <a16:creationId xmlns:a16="http://schemas.microsoft.com/office/drawing/2014/main" id="{EE76D940-3C42-417E-A81B-BD81B43159DE}"/>
              </a:ext>
            </a:extLst>
          </p:cNvPr>
          <p:cNvPicPr>
            <a:picLocks noChangeAspect="1"/>
          </p:cNvPicPr>
          <p:nvPr/>
        </p:nvPicPr>
        <p:blipFill>
          <a:blip r:embed="rId2"/>
          <a:stretch>
            <a:fillRect/>
          </a:stretch>
        </p:blipFill>
        <p:spPr>
          <a:xfrm>
            <a:off x="885372" y="1417639"/>
            <a:ext cx="10697028" cy="4326416"/>
          </a:xfrm>
          <a:prstGeom prst="rect">
            <a:avLst/>
          </a:prstGeom>
        </p:spPr>
      </p:pic>
    </p:spTree>
    <p:extLst>
      <p:ext uri="{BB962C8B-B14F-4D97-AF65-F5344CB8AC3E}">
        <p14:creationId xmlns:p14="http://schemas.microsoft.com/office/powerpoint/2010/main" val="1140860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324F8-651F-4986-A886-9B860C6888B0}"/>
              </a:ext>
            </a:extLst>
          </p:cNvPr>
          <p:cNvPicPr>
            <a:picLocks noChangeAspect="1"/>
          </p:cNvPicPr>
          <p:nvPr/>
        </p:nvPicPr>
        <p:blipFill>
          <a:blip r:embed="rId2"/>
          <a:stretch>
            <a:fillRect/>
          </a:stretch>
        </p:blipFill>
        <p:spPr>
          <a:xfrm>
            <a:off x="3278827" y="277814"/>
            <a:ext cx="8913173" cy="5670567"/>
          </a:xfrm>
          <a:prstGeom prst="rect">
            <a:avLst/>
          </a:prstGeom>
        </p:spPr>
      </p:pic>
      <p:sp>
        <p:nvSpPr>
          <p:cNvPr id="6" name="Title 1">
            <a:extLst>
              <a:ext uri="{FF2B5EF4-FFF2-40B4-BE49-F238E27FC236}">
                <a16:creationId xmlns:a16="http://schemas.microsoft.com/office/drawing/2014/main" id="{CDFFA504-DD43-4CE4-ABB1-5E743134635E}"/>
              </a:ext>
            </a:extLst>
          </p:cNvPr>
          <p:cNvSpPr txBox="1">
            <a:spLocks/>
          </p:cNvSpPr>
          <p:nvPr/>
        </p:nvSpPr>
        <p:spPr bwMode="auto">
          <a:xfrm>
            <a:off x="609600" y="277814"/>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kumimoji="1" sz="4200" kern="1200">
                <a:solidFill>
                  <a:schemeClr val="tx2"/>
                </a:solidFill>
                <a:latin typeface="+mj-lt"/>
                <a:ea typeface="+mj-ea"/>
                <a:cs typeface="+mj-cs"/>
              </a:defRPr>
            </a:lvl1pPr>
            <a:lvl2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2pPr>
            <a:lvl3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3pPr>
            <a:lvl4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4pPr>
            <a:lvl5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5pPr>
            <a:lvl6pPr marL="4572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6pPr>
            <a:lvl7pPr marL="9144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7pPr>
            <a:lvl8pPr marL="13716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8pPr>
            <a:lvl9pPr marL="18288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9pPr>
          </a:lstStyle>
          <a:p>
            <a:r>
              <a:rPr lang="en-US" dirty="0"/>
              <a:t>Insertion Examples:</a:t>
            </a:r>
          </a:p>
        </p:txBody>
      </p:sp>
      <p:sp>
        <p:nvSpPr>
          <p:cNvPr id="7" name="Rectangle 6">
            <a:extLst>
              <a:ext uri="{FF2B5EF4-FFF2-40B4-BE49-F238E27FC236}">
                <a16:creationId xmlns:a16="http://schemas.microsoft.com/office/drawing/2014/main" id="{570A5EB8-A39C-407B-8212-975A2E47F731}"/>
              </a:ext>
            </a:extLst>
          </p:cNvPr>
          <p:cNvSpPr/>
          <p:nvPr/>
        </p:nvSpPr>
        <p:spPr bwMode="auto">
          <a:xfrm>
            <a:off x="4971143" y="466500"/>
            <a:ext cx="1240972" cy="158001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342501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C4913-52D6-47D8-A29F-238492A4E01A}"/>
              </a:ext>
            </a:extLst>
          </p:cNvPr>
          <p:cNvPicPr>
            <a:picLocks noChangeAspect="1"/>
          </p:cNvPicPr>
          <p:nvPr/>
        </p:nvPicPr>
        <p:blipFill>
          <a:blip r:embed="rId2"/>
          <a:stretch>
            <a:fillRect/>
          </a:stretch>
        </p:blipFill>
        <p:spPr>
          <a:xfrm>
            <a:off x="3730171" y="277814"/>
            <a:ext cx="7852229" cy="5851421"/>
          </a:xfrm>
          <a:prstGeom prst="rect">
            <a:avLst/>
          </a:prstGeom>
        </p:spPr>
      </p:pic>
      <p:sp>
        <p:nvSpPr>
          <p:cNvPr id="9" name="Rectangle 8">
            <a:extLst>
              <a:ext uri="{FF2B5EF4-FFF2-40B4-BE49-F238E27FC236}">
                <a16:creationId xmlns:a16="http://schemas.microsoft.com/office/drawing/2014/main" id="{36662C2F-987A-4AC0-B8F6-7647CB97954F}"/>
              </a:ext>
            </a:extLst>
          </p:cNvPr>
          <p:cNvSpPr/>
          <p:nvPr/>
        </p:nvSpPr>
        <p:spPr bwMode="auto">
          <a:xfrm>
            <a:off x="3730171" y="302081"/>
            <a:ext cx="1480459" cy="220888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10" name="Title 1">
            <a:extLst>
              <a:ext uri="{FF2B5EF4-FFF2-40B4-BE49-F238E27FC236}">
                <a16:creationId xmlns:a16="http://schemas.microsoft.com/office/drawing/2014/main" id="{EBC76C65-D0F8-424E-9882-A676C19F7C73}"/>
              </a:ext>
            </a:extLst>
          </p:cNvPr>
          <p:cNvSpPr txBox="1">
            <a:spLocks/>
          </p:cNvSpPr>
          <p:nvPr/>
        </p:nvSpPr>
        <p:spPr bwMode="auto">
          <a:xfrm>
            <a:off x="754743" y="421594"/>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kumimoji="1" sz="4200" kern="1200">
                <a:solidFill>
                  <a:schemeClr val="tx2"/>
                </a:solidFill>
                <a:latin typeface="+mj-lt"/>
                <a:ea typeface="+mj-ea"/>
                <a:cs typeface="+mj-cs"/>
              </a:defRPr>
            </a:lvl1pPr>
            <a:lvl2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2pPr>
            <a:lvl3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3pPr>
            <a:lvl4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4pPr>
            <a:lvl5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5pPr>
            <a:lvl6pPr marL="4572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6pPr>
            <a:lvl7pPr marL="9144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7pPr>
            <a:lvl8pPr marL="13716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8pPr>
            <a:lvl9pPr marL="18288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9pPr>
          </a:lstStyle>
          <a:p>
            <a:r>
              <a:rPr lang="en-US" dirty="0"/>
              <a:t>Insertion Examples:</a:t>
            </a:r>
          </a:p>
        </p:txBody>
      </p:sp>
    </p:spTree>
    <p:extLst>
      <p:ext uri="{BB962C8B-B14F-4D97-AF65-F5344CB8AC3E}">
        <p14:creationId xmlns:p14="http://schemas.microsoft.com/office/powerpoint/2010/main" val="2286456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DFFA504-DD43-4CE4-ABB1-5E743134635E}"/>
              </a:ext>
            </a:extLst>
          </p:cNvPr>
          <p:cNvSpPr txBox="1">
            <a:spLocks/>
          </p:cNvSpPr>
          <p:nvPr/>
        </p:nvSpPr>
        <p:spPr bwMode="auto">
          <a:xfrm>
            <a:off x="609600" y="277814"/>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kumimoji="1" sz="4200" kern="1200">
                <a:solidFill>
                  <a:schemeClr val="tx2"/>
                </a:solidFill>
                <a:latin typeface="+mj-lt"/>
                <a:ea typeface="+mj-ea"/>
                <a:cs typeface="+mj-cs"/>
              </a:defRPr>
            </a:lvl1pPr>
            <a:lvl2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2pPr>
            <a:lvl3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3pPr>
            <a:lvl4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4pPr>
            <a:lvl5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5pPr>
            <a:lvl6pPr marL="4572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6pPr>
            <a:lvl7pPr marL="9144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7pPr>
            <a:lvl8pPr marL="13716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8pPr>
            <a:lvl9pPr marL="18288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9pPr>
          </a:lstStyle>
          <a:p>
            <a:r>
              <a:rPr lang="en-US" dirty="0"/>
              <a:t>Insertion </a:t>
            </a:r>
          </a:p>
          <a:p>
            <a:r>
              <a:rPr lang="en-US" dirty="0"/>
              <a:t>Examples:</a:t>
            </a:r>
          </a:p>
        </p:txBody>
      </p:sp>
      <p:pic>
        <p:nvPicPr>
          <p:cNvPr id="2" name="Picture 1">
            <a:extLst>
              <a:ext uri="{FF2B5EF4-FFF2-40B4-BE49-F238E27FC236}">
                <a16:creationId xmlns:a16="http://schemas.microsoft.com/office/drawing/2014/main" id="{4518081E-88E2-4F01-BF21-A6C7C407C11B}"/>
              </a:ext>
            </a:extLst>
          </p:cNvPr>
          <p:cNvPicPr>
            <a:picLocks noChangeAspect="1"/>
          </p:cNvPicPr>
          <p:nvPr/>
        </p:nvPicPr>
        <p:blipFill>
          <a:blip r:embed="rId2"/>
          <a:stretch>
            <a:fillRect/>
          </a:stretch>
        </p:blipFill>
        <p:spPr>
          <a:xfrm>
            <a:off x="3013755" y="196326"/>
            <a:ext cx="8771845" cy="6685942"/>
          </a:xfrm>
          <a:prstGeom prst="rect">
            <a:avLst/>
          </a:prstGeom>
        </p:spPr>
      </p:pic>
      <p:sp>
        <p:nvSpPr>
          <p:cNvPr id="8" name="Rectangle 7">
            <a:extLst>
              <a:ext uri="{FF2B5EF4-FFF2-40B4-BE49-F238E27FC236}">
                <a16:creationId xmlns:a16="http://schemas.microsoft.com/office/drawing/2014/main" id="{1AB265F4-BAE3-45B8-AFFC-F36491E6447F}"/>
              </a:ext>
            </a:extLst>
          </p:cNvPr>
          <p:cNvSpPr/>
          <p:nvPr/>
        </p:nvSpPr>
        <p:spPr bwMode="auto">
          <a:xfrm>
            <a:off x="3260498" y="0"/>
            <a:ext cx="1717902" cy="122131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9" name="Rectangle 8">
            <a:extLst>
              <a:ext uri="{FF2B5EF4-FFF2-40B4-BE49-F238E27FC236}">
                <a16:creationId xmlns:a16="http://schemas.microsoft.com/office/drawing/2014/main" id="{11E840A2-A0CC-4AB4-ABA6-8414B4001EA1}"/>
              </a:ext>
            </a:extLst>
          </p:cNvPr>
          <p:cNvSpPr/>
          <p:nvPr/>
        </p:nvSpPr>
        <p:spPr bwMode="auto">
          <a:xfrm>
            <a:off x="3217692" y="610656"/>
            <a:ext cx="1241539" cy="122131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10" name="Rectangle 9">
            <a:extLst>
              <a:ext uri="{FF2B5EF4-FFF2-40B4-BE49-F238E27FC236}">
                <a16:creationId xmlns:a16="http://schemas.microsoft.com/office/drawing/2014/main" id="{02BD9BD2-F224-42FB-99D9-E1DC34173428}"/>
              </a:ext>
            </a:extLst>
          </p:cNvPr>
          <p:cNvSpPr/>
          <p:nvPr/>
        </p:nvSpPr>
        <p:spPr bwMode="auto">
          <a:xfrm>
            <a:off x="3477276" y="277814"/>
            <a:ext cx="1241539" cy="122131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2754350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AVL Tree</a:t>
            </a:r>
          </a:p>
        </p:txBody>
      </p:sp>
      <p:sp>
        <p:nvSpPr>
          <p:cNvPr id="3" name="Content Placeholder 2"/>
          <p:cNvSpPr>
            <a:spLocks noGrp="1"/>
          </p:cNvSpPr>
          <p:nvPr>
            <p:ph idx="1"/>
          </p:nvPr>
        </p:nvSpPr>
        <p:spPr/>
        <p:txBody>
          <a:bodyPr/>
          <a:lstStyle/>
          <a:p>
            <a:r>
              <a:rPr lang="en-US" dirty="0"/>
              <a:t>AVL trees are height-balanced binary search trees</a:t>
            </a:r>
          </a:p>
          <a:p>
            <a:r>
              <a:rPr lang="en-US" dirty="0"/>
              <a:t>Balance factor of a node</a:t>
            </a:r>
          </a:p>
          <a:p>
            <a:pPr lvl="1"/>
            <a:r>
              <a:rPr lang="en-US" dirty="0"/>
              <a:t>Height(left subtree) – Height(right subtree)</a:t>
            </a:r>
          </a:p>
          <a:p>
            <a:r>
              <a:rPr lang="en-US" dirty="0"/>
              <a:t>An AVL tree has balance factor calculated at every node</a:t>
            </a:r>
          </a:p>
          <a:p>
            <a:pPr lvl="1"/>
            <a:r>
              <a:rPr lang="en-US" dirty="0"/>
              <a:t>For every node, heights of left and right subtree can differ by no more than 1</a:t>
            </a:r>
          </a:p>
          <a:p>
            <a:pPr lvl="1"/>
            <a:r>
              <a:rPr lang="en-US" dirty="0"/>
              <a:t>The left and right subtrees of the root are AVL trees.</a:t>
            </a:r>
          </a:p>
          <a:p>
            <a:pPr marL="344487" lvl="1" indent="0">
              <a:buNone/>
            </a:pPr>
            <a:endParaRPr lang="en-US" dirty="0"/>
          </a:p>
        </p:txBody>
      </p:sp>
    </p:spTree>
    <p:extLst>
      <p:ext uri="{BB962C8B-B14F-4D97-AF65-F5344CB8AC3E}">
        <p14:creationId xmlns:p14="http://schemas.microsoft.com/office/powerpoint/2010/main" val="2450686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DFFA504-DD43-4CE4-ABB1-5E743134635E}"/>
              </a:ext>
            </a:extLst>
          </p:cNvPr>
          <p:cNvSpPr txBox="1">
            <a:spLocks/>
          </p:cNvSpPr>
          <p:nvPr/>
        </p:nvSpPr>
        <p:spPr bwMode="auto">
          <a:xfrm>
            <a:off x="609600" y="277814"/>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kumimoji="1" sz="4200" kern="1200">
                <a:solidFill>
                  <a:schemeClr val="tx2"/>
                </a:solidFill>
                <a:latin typeface="+mj-lt"/>
                <a:ea typeface="+mj-ea"/>
                <a:cs typeface="+mj-cs"/>
              </a:defRPr>
            </a:lvl1pPr>
            <a:lvl2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2pPr>
            <a:lvl3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3pPr>
            <a:lvl4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4pPr>
            <a:lvl5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5pPr>
            <a:lvl6pPr marL="4572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6pPr>
            <a:lvl7pPr marL="9144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7pPr>
            <a:lvl8pPr marL="13716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8pPr>
            <a:lvl9pPr marL="18288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9pPr>
          </a:lstStyle>
          <a:p>
            <a:r>
              <a:rPr lang="en-US" dirty="0"/>
              <a:t>Insertion </a:t>
            </a:r>
          </a:p>
          <a:p>
            <a:r>
              <a:rPr lang="en-US" dirty="0"/>
              <a:t>Examples:</a:t>
            </a:r>
          </a:p>
        </p:txBody>
      </p:sp>
      <p:pic>
        <p:nvPicPr>
          <p:cNvPr id="2" name="Picture 1">
            <a:extLst>
              <a:ext uri="{FF2B5EF4-FFF2-40B4-BE49-F238E27FC236}">
                <a16:creationId xmlns:a16="http://schemas.microsoft.com/office/drawing/2014/main" id="{982D0F3D-BDA7-486F-A7B1-A3D753AA71EF}"/>
              </a:ext>
            </a:extLst>
          </p:cNvPr>
          <p:cNvPicPr>
            <a:picLocks noChangeAspect="1"/>
          </p:cNvPicPr>
          <p:nvPr/>
        </p:nvPicPr>
        <p:blipFill>
          <a:blip r:embed="rId2"/>
          <a:stretch>
            <a:fillRect/>
          </a:stretch>
        </p:blipFill>
        <p:spPr>
          <a:xfrm>
            <a:off x="3013301" y="277814"/>
            <a:ext cx="8728756" cy="6480650"/>
          </a:xfrm>
          <a:prstGeom prst="rect">
            <a:avLst/>
          </a:prstGeom>
        </p:spPr>
      </p:pic>
      <p:sp>
        <p:nvSpPr>
          <p:cNvPr id="8" name="Rectangle 7">
            <a:extLst>
              <a:ext uri="{FF2B5EF4-FFF2-40B4-BE49-F238E27FC236}">
                <a16:creationId xmlns:a16="http://schemas.microsoft.com/office/drawing/2014/main" id="{FD3E74FD-F51F-483A-95B6-A9AAD6BC4F0D}"/>
              </a:ext>
            </a:extLst>
          </p:cNvPr>
          <p:cNvSpPr/>
          <p:nvPr/>
        </p:nvSpPr>
        <p:spPr bwMode="auto">
          <a:xfrm>
            <a:off x="3013301" y="408443"/>
            <a:ext cx="1241539" cy="152195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3592059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14AF7-DD20-4846-BE22-AC5084A9B28B}"/>
              </a:ext>
            </a:extLst>
          </p:cNvPr>
          <p:cNvPicPr>
            <a:picLocks noChangeAspect="1"/>
          </p:cNvPicPr>
          <p:nvPr/>
        </p:nvPicPr>
        <p:blipFill rotWithShape="1">
          <a:blip r:embed="rId2"/>
          <a:srcRect t="5712" b="5778"/>
          <a:stretch/>
        </p:blipFill>
        <p:spPr>
          <a:xfrm>
            <a:off x="595086" y="304799"/>
            <a:ext cx="11081039" cy="5820844"/>
          </a:xfrm>
          <a:prstGeom prst="rect">
            <a:avLst/>
          </a:prstGeom>
        </p:spPr>
      </p:pic>
      <p:pic>
        <p:nvPicPr>
          <p:cNvPr id="4" name="Picture 3">
            <a:extLst>
              <a:ext uri="{FF2B5EF4-FFF2-40B4-BE49-F238E27FC236}">
                <a16:creationId xmlns:a16="http://schemas.microsoft.com/office/drawing/2014/main" id="{8F28DEF3-5DC4-48C5-9E30-4EC658B1DB09}"/>
              </a:ext>
            </a:extLst>
          </p:cNvPr>
          <p:cNvPicPr>
            <a:picLocks noChangeAspect="1"/>
          </p:cNvPicPr>
          <p:nvPr/>
        </p:nvPicPr>
        <p:blipFill rotWithShape="1">
          <a:blip r:embed="rId2"/>
          <a:srcRect l="69122" t="63507" r="10193" b="5150"/>
          <a:stretch/>
        </p:blipFill>
        <p:spPr>
          <a:xfrm>
            <a:off x="9658640" y="4311357"/>
            <a:ext cx="2017485" cy="1814286"/>
          </a:xfrm>
          <a:prstGeom prst="rect">
            <a:avLst/>
          </a:prstGeom>
        </p:spPr>
      </p:pic>
    </p:spTree>
    <p:extLst>
      <p:ext uri="{BB962C8B-B14F-4D97-AF65-F5344CB8AC3E}">
        <p14:creationId xmlns:p14="http://schemas.microsoft.com/office/powerpoint/2010/main" val="1106277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6B432A-41F7-4888-A4AA-DAFCE979C0F5}"/>
              </a:ext>
            </a:extLst>
          </p:cNvPr>
          <p:cNvPicPr>
            <a:picLocks noChangeAspect="1"/>
          </p:cNvPicPr>
          <p:nvPr/>
        </p:nvPicPr>
        <p:blipFill rotWithShape="1">
          <a:blip r:embed="rId2">
            <a:extLst>
              <a:ext uri="{28A0092B-C50C-407E-A947-70E740481C1C}">
                <a14:useLocalDpi xmlns:a14="http://schemas.microsoft.com/office/drawing/2010/main" val="0"/>
              </a:ext>
            </a:extLst>
          </a:blip>
          <a:srcRect b="7265"/>
          <a:stretch/>
        </p:blipFill>
        <p:spPr>
          <a:xfrm>
            <a:off x="609067" y="354638"/>
            <a:ext cx="11283440" cy="5581706"/>
          </a:xfrm>
          <a:prstGeom prst="rect">
            <a:avLst/>
          </a:prstGeom>
        </p:spPr>
      </p:pic>
    </p:spTree>
    <p:extLst>
      <p:ext uri="{BB962C8B-B14F-4D97-AF65-F5344CB8AC3E}">
        <p14:creationId xmlns:p14="http://schemas.microsoft.com/office/powerpoint/2010/main" val="2204264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28405B-3386-41BF-A6EF-25E0010C8441}"/>
              </a:ext>
            </a:extLst>
          </p:cNvPr>
          <p:cNvPicPr>
            <a:picLocks noChangeAspect="1"/>
          </p:cNvPicPr>
          <p:nvPr/>
        </p:nvPicPr>
        <p:blipFill rotWithShape="1">
          <a:blip r:embed="rId2">
            <a:extLst>
              <a:ext uri="{28A0092B-C50C-407E-A947-70E740481C1C}">
                <a14:useLocalDpi xmlns:a14="http://schemas.microsoft.com/office/drawing/2010/main" val="0"/>
              </a:ext>
            </a:extLst>
          </a:blip>
          <a:srcRect l="1962" t="5058" b="2315"/>
          <a:stretch/>
        </p:blipFill>
        <p:spPr>
          <a:xfrm>
            <a:off x="667656" y="420915"/>
            <a:ext cx="11001041" cy="5544456"/>
          </a:xfrm>
          <a:prstGeom prst="rect">
            <a:avLst/>
          </a:prstGeom>
        </p:spPr>
      </p:pic>
      <p:pic>
        <p:nvPicPr>
          <p:cNvPr id="6" name="Picture 5">
            <a:extLst>
              <a:ext uri="{FF2B5EF4-FFF2-40B4-BE49-F238E27FC236}">
                <a16:creationId xmlns:a16="http://schemas.microsoft.com/office/drawing/2014/main" id="{37EF8284-4822-4C60-9EFF-506C5EF10475}"/>
              </a:ext>
            </a:extLst>
          </p:cNvPr>
          <p:cNvPicPr>
            <a:picLocks noChangeAspect="1"/>
          </p:cNvPicPr>
          <p:nvPr/>
        </p:nvPicPr>
        <p:blipFill rotWithShape="1">
          <a:blip r:embed="rId3"/>
          <a:srcRect l="69122" t="63507" r="10193" b="5150"/>
          <a:stretch/>
        </p:blipFill>
        <p:spPr>
          <a:xfrm>
            <a:off x="10798630" y="5239042"/>
            <a:ext cx="870068" cy="726329"/>
          </a:xfrm>
          <a:prstGeom prst="rect">
            <a:avLst/>
          </a:prstGeom>
        </p:spPr>
      </p:pic>
    </p:spTree>
    <p:extLst>
      <p:ext uri="{BB962C8B-B14F-4D97-AF65-F5344CB8AC3E}">
        <p14:creationId xmlns:p14="http://schemas.microsoft.com/office/powerpoint/2010/main" val="4239951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84C51F-FDB4-4600-8207-8F9FD2201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695" y="454905"/>
            <a:ext cx="10581447" cy="5644562"/>
          </a:xfrm>
          <a:prstGeom prst="rect">
            <a:avLst/>
          </a:prstGeom>
        </p:spPr>
      </p:pic>
      <p:pic>
        <p:nvPicPr>
          <p:cNvPr id="4" name="Picture 3">
            <a:extLst>
              <a:ext uri="{FF2B5EF4-FFF2-40B4-BE49-F238E27FC236}">
                <a16:creationId xmlns:a16="http://schemas.microsoft.com/office/drawing/2014/main" id="{B0B8F898-3E7A-4918-991A-38B8C98AFFBB}"/>
              </a:ext>
            </a:extLst>
          </p:cNvPr>
          <p:cNvPicPr>
            <a:picLocks noChangeAspect="1"/>
          </p:cNvPicPr>
          <p:nvPr/>
        </p:nvPicPr>
        <p:blipFill rotWithShape="1">
          <a:blip r:embed="rId3"/>
          <a:srcRect l="69122" t="63507" r="10193" b="5150"/>
          <a:stretch/>
        </p:blipFill>
        <p:spPr>
          <a:xfrm>
            <a:off x="10451074" y="5373138"/>
            <a:ext cx="870068" cy="726329"/>
          </a:xfrm>
          <a:prstGeom prst="rect">
            <a:avLst/>
          </a:prstGeom>
        </p:spPr>
      </p:pic>
    </p:spTree>
    <p:extLst>
      <p:ext uri="{BB962C8B-B14F-4D97-AF65-F5344CB8AC3E}">
        <p14:creationId xmlns:p14="http://schemas.microsoft.com/office/powerpoint/2010/main" val="999825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377DA5-6DD7-42F0-AEF4-15FDBC0EE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95" y="367819"/>
            <a:ext cx="10770134" cy="5745215"/>
          </a:xfrm>
          <a:prstGeom prst="rect">
            <a:avLst/>
          </a:prstGeom>
        </p:spPr>
      </p:pic>
      <p:pic>
        <p:nvPicPr>
          <p:cNvPr id="4" name="Picture 3">
            <a:extLst>
              <a:ext uri="{FF2B5EF4-FFF2-40B4-BE49-F238E27FC236}">
                <a16:creationId xmlns:a16="http://schemas.microsoft.com/office/drawing/2014/main" id="{6790F001-E6C6-4AE8-83EF-D3B8508793D1}"/>
              </a:ext>
            </a:extLst>
          </p:cNvPr>
          <p:cNvPicPr>
            <a:picLocks noChangeAspect="1"/>
          </p:cNvPicPr>
          <p:nvPr/>
        </p:nvPicPr>
        <p:blipFill rotWithShape="1">
          <a:blip r:embed="rId3"/>
          <a:srcRect l="69122" t="63507" r="10193" b="5150"/>
          <a:stretch/>
        </p:blipFill>
        <p:spPr>
          <a:xfrm>
            <a:off x="10566401" y="5386705"/>
            <a:ext cx="841828" cy="726329"/>
          </a:xfrm>
          <a:prstGeom prst="rect">
            <a:avLst/>
          </a:prstGeom>
        </p:spPr>
      </p:pic>
    </p:spTree>
    <p:extLst>
      <p:ext uri="{BB962C8B-B14F-4D97-AF65-F5344CB8AC3E}">
        <p14:creationId xmlns:p14="http://schemas.microsoft.com/office/powerpoint/2010/main" val="4233654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3CA31-7539-402D-9933-38FCCA747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076" y="470381"/>
            <a:ext cx="10479847" cy="5590364"/>
          </a:xfrm>
          <a:prstGeom prst="rect">
            <a:avLst/>
          </a:prstGeom>
        </p:spPr>
      </p:pic>
      <p:pic>
        <p:nvPicPr>
          <p:cNvPr id="6" name="Picture 5">
            <a:extLst>
              <a:ext uri="{FF2B5EF4-FFF2-40B4-BE49-F238E27FC236}">
                <a16:creationId xmlns:a16="http://schemas.microsoft.com/office/drawing/2014/main" id="{C834AD7B-82D0-4786-B501-A43C68B77EA4}"/>
              </a:ext>
            </a:extLst>
          </p:cNvPr>
          <p:cNvPicPr>
            <a:picLocks noChangeAspect="1"/>
          </p:cNvPicPr>
          <p:nvPr/>
        </p:nvPicPr>
        <p:blipFill rotWithShape="1">
          <a:blip r:embed="rId3"/>
          <a:srcRect l="69122" t="63507" r="10193" b="5150"/>
          <a:stretch/>
        </p:blipFill>
        <p:spPr>
          <a:xfrm>
            <a:off x="10494095" y="5334416"/>
            <a:ext cx="841828" cy="726329"/>
          </a:xfrm>
          <a:prstGeom prst="rect">
            <a:avLst/>
          </a:prstGeom>
        </p:spPr>
      </p:pic>
    </p:spTree>
    <p:extLst>
      <p:ext uri="{BB962C8B-B14F-4D97-AF65-F5344CB8AC3E}">
        <p14:creationId xmlns:p14="http://schemas.microsoft.com/office/powerpoint/2010/main" val="424916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A5197F-189C-48B2-81E9-2A0403BAF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304" y="425877"/>
            <a:ext cx="10523391" cy="5613592"/>
          </a:xfrm>
          <a:prstGeom prst="rect">
            <a:avLst/>
          </a:prstGeom>
        </p:spPr>
      </p:pic>
      <p:pic>
        <p:nvPicPr>
          <p:cNvPr id="3" name="Picture 2">
            <a:extLst>
              <a:ext uri="{FF2B5EF4-FFF2-40B4-BE49-F238E27FC236}">
                <a16:creationId xmlns:a16="http://schemas.microsoft.com/office/drawing/2014/main" id="{07C94910-8FED-45F1-B385-4BB33F96C0C9}"/>
              </a:ext>
            </a:extLst>
          </p:cNvPr>
          <p:cNvPicPr>
            <a:picLocks noChangeAspect="1"/>
          </p:cNvPicPr>
          <p:nvPr/>
        </p:nvPicPr>
        <p:blipFill rotWithShape="1">
          <a:blip r:embed="rId3"/>
          <a:srcRect l="69122" t="63507" r="10193" b="5150"/>
          <a:stretch/>
        </p:blipFill>
        <p:spPr>
          <a:xfrm>
            <a:off x="10515867" y="5313140"/>
            <a:ext cx="841828" cy="726329"/>
          </a:xfrm>
          <a:prstGeom prst="rect">
            <a:avLst/>
          </a:prstGeom>
        </p:spPr>
      </p:pic>
    </p:spTree>
    <p:extLst>
      <p:ext uri="{BB962C8B-B14F-4D97-AF65-F5344CB8AC3E}">
        <p14:creationId xmlns:p14="http://schemas.microsoft.com/office/powerpoint/2010/main" val="615037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B9F17-D2FE-4CE2-9DB7-02125FA51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504" y="425876"/>
            <a:ext cx="10624991" cy="5667790"/>
          </a:xfrm>
          <a:prstGeom prst="rect">
            <a:avLst/>
          </a:prstGeom>
        </p:spPr>
      </p:pic>
      <p:pic>
        <p:nvPicPr>
          <p:cNvPr id="4" name="Picture 3">
            <a:extLst>
              <a:ext uri="{FF2B5EF4-FFF2-40B4-BE49-F238E27FC236}">
                <a16:creationId xmlns:a16="http://schemas.microsoft.com/office/drawing/2014/main" id="{D1CD8FAC-0B8E-445B-85E8-2A4DC13B969D}"/>
              </a:ext>
            </a:extLst>
          </p:cNvPr>
          <p:cNvPicPr>
            <a:picLocks noChangeAspect="1"/>
          </p:cNvPicPr>
          <p:nvPr/>
        </p:nvPicPr>
        <p:blipFill rotWithShape="1">
          <a:blip r:embed="rId3"/>
          <a:srcRect l="69122" t="63507" r="10193" b="5150"/>
          <a:stretch/>
        </p:blipFill>
        <p:spPr>
          <a:xfrm>
            <a:off x="10479582" y="5367337"/>
            <a:ext cx="841828" cy="726329"/>
          </a:xfrm>
          <a:prstGeom prst="rect">
            <a:avLst/>
          </a:prstGeom>
        </p:spPr>
      </p:pic>
    </p:spTree>
    <p:extLst>
      <p:ext uri="{BB962C8B-B14F-4D97-AF65-F5344CB8AC3E}">
        <p14:creationId xmlns:p14="http://schemas.microsoft.com/office/powerpoint/2010/main" val="3580337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90B28-4019-4DC4-99AE-FFAFDFA78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19" y="454904"/>
            <a:ext cx="10595962" cy="5652305"/>
          </a:xfrm>
          <a:prstGeom prst="rect">
            <a:avLst/>
          </a:prstGeom>
        </p:spPr>
      </p:pic>
      <p:pic>
        <p:nvPicPr>
          <p:cNvPr id="4" name="Picture 3">
            <a:extLst>
              <a:ext uri="{FF2B5EF4-FFF2-40B4-BE49-F238E27FC236}">
                <a16:creationId xmlns:a16="http://schemas.microsoft.com/office/drawing/2014/main" id="{DD21614B-A6A1-434E-BE71-A847D065A35F}"/>
              </a:ext>
            </a:extLst>
          </p:cNvPr>
          <p:cNvPicPr>
            <a:picLocks noChangeAspect="1"/>
          </p:cNvPicPr>
          <p:nvPr/>
        </p:nvPicPr>
        <p:blipFill rotWithShape="1">
          <a:blip r:embed="rId3"/>
          <a:srcRect l="69122" t="63507" r="10193" b="5150"/>
          <a:stretch/>
        </p:blipFill>
        <p:spPr>
          <a:xfrm>
            <a:off x="10552153" y="5380880"/>
            <a:ext cx="841828" cy="726329"/>
          </a:xfrm>
          <a:prstGeom prst="rect">
            <a:avLst/>
          </a:prstGeom>
        </p:spPr>
      </p:pic>
    </p:spTree>
    <p:extLst>
      <p:ext uri="{BB962C8B-B14F-4D97-AF65-F5344CB8AC3E}">
        <p14:creationId xmlns:p14="http://schemas.microsoft.com/office/powerpoint/2010/main" val="2624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 Factor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h𝑟</m:t>
                    </m:r>
                    <m:r>
                      <a:rPr lang="en-US" b="0" i="1" smtClean="0">
                        <a:latin typeface="Cambria Math" panose="02040503050406030204" pitchFamily="18" charset="0"/>
                      </a:rPr>
                      <m:t> −</m:t>
                    </m:r>
                    <m:r>
                      <a:rPr lang="en-US" b="0" i="1" smtClean="0">
                        <a:latin typeface="Cambria Math" panose="02040503050406030204" pitchFamily="18" charset="0"/>
                      </a:rPr>
                      <m:t>h𝑙</m:t>
                    </m:r>
                  </m:oMath>
                </a14:m>
                <a:endParaRPr lang="en-US" dirty="0"/>
              </a:p>
              <a:p>
                <a14:m>
                  <m:oMath xmlns:m="http://schemas.openxmlformats.org/officeDocument/2006/math">
                    <m:r>
                      <a:rPr lang="en-US" i="1">
                        <a:latin typeface="Cambria Math" panose="02040503050406030204" pitchFamily="18" charset="0"/>
                      </a:rPr>
                      <m:t>h𝑟</m:t>
                    </m:r>
                  </m:oMath>
                </a14:m>
                <a:r>
                  <a:rPr lang="en-US" dirty="0"/>
                  <a:t> is the height of right  subtree.</a:t>
                </a:r>
              </a:p>
              <a:p>
                <a14:m>
                  <m:oMath xmlns:m="http://schemas.openxmlformats.org/officeDocument/2006/math">
                    <m:r>
                      <a:rPr lang="en-US" i="1">
                        <a:latin typeface="Cambria Math" panose="02040503050406030204" pitchFamily="18" charset="0"/>
                      </a:rPr>
                      <m:t>h𝑙</m:t>
                    </m:r>
                  </m:oMath>
                </a14:m>
                <a:r>
                  <a:rPr lang="en-US" dirty="0"/>
                  <a:t> is the height of left  subtree.</a:t>
                </a:r>
              </a:p>
              <a:p>
                <a:pPr lvl="5"/>
                <a:r>
                  <a:rPr lang="en-US" sz="2800" dirty="0"/>
                  <a:t>IF bf&gt;1, tree is right high.</a:t>
                </a:r>
              </a:p>
              <a:p>
                <a:pPr lvl="5"/>
                <a:r>
                  <a:rPr lang="en-US" sz="2800" dirty="0"/>
                  <a:t>IF bf&lt;1, tree is left high.</a:t>
                </a:r>
              </a:p>
              <a:p>
                <a:pPr lvl="5"/>
                <a:r>
                  <a:rPr lang="en-US" sz="2800" dirty="0"/>
                  <a:t>IF bf==1, tree is equal high.</a:t>
                </a:r>
              </a:p>
              <a:p>
                <a:pPr lvl="5"/>
                <a:endParaRPr lang="en-US" dirty="0"/>
              </a:p>
              <a:p>
                <a:r>
                  <a:rPr lang="en-US" dirty="0"/>
                  <a:t> For AVL tree, |bf|&lt;=1</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44"/>
                </a:stretch>
              </a:blipFill>
            </p:spPr>
            <p:txBody>
              <a:bodyPr/>
              <a:lstStyle/>
              <a:p>
                <a:r>
                  <a:rPr lang="en-US">
                    <a:noFill/>
                  </a:rPr>
                  <a:t> </a:t>
                </a:r>
              </a:p>
            </p:txBody>
          </p:sp>
        </mc:Fallback>
      </mc:AlternateContent>
      <p:pic>
        <p:nvPicPr>
          <p:cNvPr id="6" name="Picture 5" descr="Screen Shot 2018-12-26 at 11.38.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055" y="1695450"/>
            <a:ext cx="740833" cy="673100"/>
          </a:xfrm>
          <a:prstGeom prst="rect">
            <a:avLst/>
          </a:prstGeom>
        </p:spPr>
      </p:pic>
      <p:pic>
        <p:nvPicPr>
          <p:cNvPr id="4" name="Picture 3" descr="Screen Shot 2018-12-27 at 2.16.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881" y="3292123"/>
            <a:ext cx="4842228" cy="1559669"/>
          </a:xfrm>
          <a:prstGeom prst="rect">
            <a:avLst/>
          </a:prstGeom>
        </p:spPr>
      </p:pic>
    </p:spTree>
    <p:extLst>
      <p:ext uri="{BB962C8B-B14F-4D97-AF65-F5344CB8AC3E}">
        <p14:creationId xmlns:p14="http://schemas.microsoft.com/office/powerpoint/2010/main" val="90319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53BA03-C2D8-4BCA-93D6-2C8B845EB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47" y="296581"/>
            <a:ext cx="10842705" cy="5783927"/>
          </a:xfrm>
          <a:prstGeom prst="rect">
            <a:avLst/>
          </a:prstGeom>
        </p:spPr>
      </p:pic>
      <p:pic>
        <p:nvPicPr>
          <p:cNvPr id="5" name="Picture 4">
            <a:extLst>
              <a:ext uri="{FF2B5EF4-FFF2-40B4-BE49-F238E27FC236}">
                <a16:creationId xmlns:a16="http://schemas.microsoft.com/office/drawing/2014/main" id="{DA272A53-A72C-4CC2-8D73-F2CC07F337D0}"/>
              </a:ext>
            </a:extLst>
          </p:cNvPr>
          <p:cNvPicPr>
            <a:picLocks noChangeAspect="1"/>
          </p:cNvPicPr>
          <p:nvPr/>
        </p:nvPicPr>
        <p:blipFill rotWithShape="1">
          <a:blip r:embed="rId3"/>
          <a:srcRect l="69122" t="63507" r="10193" b="5150"/>
          <a:stretch/>
        </p:blipFill>
        <p:spPr>
          <a:xfrm>
            <a:off x="10675524" y="5354179"/>
            <a:ext cx="841828" cy="726329"/>
          </a:xfrm>
          <a:prstGeom prst="rect">
            <a:avLst/>
          </a:prstGeom>
        </p:spPr>
      </p:pic>
    </p:spTree>
    <p:extLst>
      <p:ext uri="{BB962C8B-B14F-4D97-AF65-F5344CB8AC3E}">
        <p14:creationId xmlns:p14="http://schemas.microsoft.com/office/powerpoint/2010/main" val="3684591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47E62-0664-44EE-8289-32B66F920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52" y="238524"/>
            <a:ext cx="10987848" cy="5861352"/>
          </a:xfrm>
          <a:prstGeom prst="rect">
            <a:avLst/>
          </a:prstGeom>
        </p:spPr>
      </p:pic>
      <p:pic>
        <p:nvPicPr>
          <p:cNvPr id="4" name="Picture 3">
            <a:extLst>
              <a:ext uri="{FF2B5EF4-FFF2-40B4-BE49-F238E27FC236}">
                <a16:creationId xmlns:a16="http://schemas.microsoft.com/office/drawing/2014/main" id="{1545B025-ABCE-47D6-ABC5-855C8210B70E}"/>
              </a:ext>
            </a:extLst>
          </p:cNvPr>
          <p:cNvPicPr>
            <a:picLocks noChangeAspect="1"/>
          </p:cNvPicPr>
          <p:nvPr/>
        </p:nvPicPr>
        <p:blipFill rotWithShape="1">
          <a:blip r:embed="rId3"/>
          <a:srcRect l="69122" t="63507" r="10193" b="5150"/>
          <a:stretch/>
        </p:blipFill>
        <p:spPr>
          <a:xfrm>
            <a:off x="10740572" y="5373547"/>
            <a:ext cx="841828" cy="726329"/>
          </a:xfrm>
          <a:prstGeom prst="rect">
            <a:avLst/>
          </a:prstGeom>
        </p:spPr>
      </p:pic>
    </p:spTree>
    <p:extLst>
      <p:ext uri="{BB962C8B-B14F-4D97-AF65-F5344CB8AC3E}">
        <p14:creationId xmlns:p14="http://schemas.microsoft.com/office/powerpoint/2010/main" val="1530786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1C54FC-3A4B-4D9E-8860-6A21B9BA0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962" y="411362"/>
            <a:ext cx="10712076" cy="5714244"/>
          </a:xfrm>
          <a:prstGeom prst="rect">
            <a:avLst/>
          </a:prstGeom>
        </p:spPr>
      </p:pic>
      <p:pic>
        <p:nvPicPr>
          <p:cNvPr id="6" name="Picture 5">
            <a:extLst>
              <a:ext uri="{FF2B5EF4-FFF2-40B4-BE49-F238E27FC236}">
                <a16:creationId xmlns:a16="http://schemas.microsoft.com/office/drawing/2014/main" id="{CB2F01B7-5037-4578-B50A-DC7BC99A8F9D}"/>
              </a:ext>
            </a:extLst>
          </p:cNvPr>
          <p:cNvPicPr>
            <a:picLocks noChangeAspect="1"/>
          </p:cNvPicPr>
          <p:nvPr/>
        </p:nvPicPr>
        <p:blipFill rotWithShape="1">
          <a:blip r:embed="rId3"/>
          <a:srcRect l="69122" t="63507" r="10193" b="5150"/>
          <a:stretch/>
        </p:blipFill>
        <p:spPr>
          <a:xfrm>
            <a:off x="10566401" y="5386705"/>
            <a:ext cx="841828" cy="726329"/>
          </a:xfrm>
          <a:prstGeom prst="rect">
            <a:avLst/>
          </a:prstGeom>
        </p:spPr>
      </p:pic>
    </p:spTree>
    <p:extLst>
      <p:ext uri="{BB962C8B-B14F-4D97-AF65-F5344CB8AC3E}">
        <p14:creationId xmlns:p14="http://schemas.microsoft.com/office/powerpoint/2010/main" val="2481762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529FA2-2AF2-45ED-87B6-3752159BD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33" y="367819"/>
            <a:ext cx="10770134" cy="5745215"/>
          </a:xfrm>
          <a:prstGeom prst="rect">
            <a:avLst/>
          </a:prstGeom>
        </p:spPr>
      </p:pic>
      <p:pic>
        <p:nvPicPr>
          <p:cNvPr id="4" name="Picture 3">
            <a:extLst>
              <a:ext uri="{FF2B5EF4-FFF2-40B4-BE49-F238E27FC236}">
                <a16:creationId xmlns:a16="http://schemas.microsoft.com/office/drawing/2014/main" id="{A287C693-B932-408C-BF46-AAE3549983CA}"/>
              </a:ext>
            </a:extLst>
          </p:cNvPr>
          <p:cNvPicPr>
            <a:picLocks noChangeAspect="1"/>
          </p:cNvPicPr>
          <p:nvPr/>
        </p:nvPicPr>
        <p:blipFill rotWithShape="1">
          <a:blip r:embed="rId3"/>
          <a:srcRect l="69122" t="63507" r="10193" b="5150"/>
          <a:stretch/>
        </p:blipFill>
        <p:spPr>
          <a:xfrm>
            <a:off x="10566401" y="5386705"/>
            <a:ext cx="841828" cy="726329"/>
          </a:xfrm>
          <a:prstGeom prst="rect">
            <a:avLst/>
          </a:prstGeom>
        </p:spPr>
      </p:pic>
    </p:spTree>
    <p:extLst>
      <p:ext uri="{BB962C8B-B14F-4D97-AF65-F5344CB8AC3E}">
        <p14:creationId xmlns:p14="http://schemas.microsoft.com/office/powerpoint/2010/main" val="3408104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9CAE28-6711-47FC-8597-B43FDD06B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28" y="324275"/>
            <a:ext cx="10726058" cy="5721703"/>
          </a:xfrm>
          <a:prstGeom prst="rect">
            <a:avLst/>
          </a:prstGeom>
        </p:spPr>
      </p:pic>
      <p:pic>
        <p:nvPicPr>
          <p:cNvPr id="6" name="Picture 5">
            <a:extLst>
              <a:ext uri="{FF2B5EF4-FFF2-40B4-BE49-F238E27FC236}">
                <a16:creationId xmlns:a16="http://schemas.microsoft.com/office/drawing/2014/main" id="{8BF8B17B-D295-4843-A1AA-35937568C739}"/>
              </a:ext>
            </a:extLst>
          </p:cNvPr>
          <p:cNvPicPr>
            <a:picLocks noChangeAspect="1"/>
          </p:cNvPicPr>
          <p:nvPr/>
        </p:nvPicPr>
        <p:blipFill rotWithShape="1">
          <a:blip r:embed="rId3"/>
          <a:srcRect l="69122" t="63507" r="10193" b="5150"/>
          <a:stretch/>
        </p:blipFill>
        <p:spPr>
          <a:xfrm>
            <a:off x="10522858" y="5319649"/>
            <a:ext cx="841828" cy="726329"/>
          </a:xfrm>
          <a:prstGeom prst="rect">
            <a:avLst/>
          </a:prstGeom>
        </p:spPr>
      </p:pic>
    </p:spTree>
    <p:extLst>
      <p:ext uri="{BB962C8B-B14F-4D97-AF65-F5344CB8AC3E}">
        <p14:creationId xmlns:p14="http://schemas.microsoft.com/office/powerpoint/2010/main" val="917879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01F363-D432-4198-A5DA-32999B3FF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81" y="382333"/>
            <a:ext cx="10508876" cy="5605849"/>
          </a:xfrm>
          <a:prstGeom prst="rect">
            <a:avLst/>
          </a:prstGeom>
        </p:spPr>
      </p:pic>
      <p:pic>
        <p:nvPicPr>
          <p:cNvPr id="4" name="Picture 3">
            <a:extLst>
              <a:ext uri="{FF2B5EF4-FFF2-40B4-BE49-F238E27FC236}">
                <a16:creationId xmlns:a16="http://schemas.microsoft.com/office/drawing/2014/main" id="{DC58C105-A7FE-4B44-902F-576BEB93998C}"/>
              </a:ext>
            </a:extLst>
          </p:cNvPr>
          <p:cNvPicPr>
            <a:picLocks noChangeAspect="1"/>
          </p:cNvPicPr>
          <p:nvPr/>
        </p:nvPicPr>
        <p:blipFill rotWithShape="1">
          <a:blip r:embed="rId3"/>
          <a:srcRect l="69122" t="63507" r="10193" b="5150"/>
          <a:stretch/>
        </p:blipFill>
        <p:spPr>
          <a:xfrm>
            <a:off x="10392229" y="5261853"/>
            <a:ext cx="841828" cy="726329"/>
          </a:xfrm>
          <a:prstGeom prst="rect">
            <a:avLst/>
          </a:prstGeom>
        </p:spPr>
      </p:pic>
    </p:spTree>
    <p:extLst>
      <p:ext uri="{BB962C8B-B14F-4D97-AF65-F5344CB8AC3E}">
        <p14:creationId xmlns:p14="http://schemas.microsoft.com/office/powerpoint/2010/main" val="1003433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2657C1-25FD-4892-8635-6F3840F5A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962" y="382332"/>
            <a:ext cx="10712076" cy="5714244"/>
          </a:xfrm>
          <a:prstGeom prst="rect">
            <a:avLst/>
          </a:prstGeom>
        </p:spPr>
      </p:pic>
      <p:pic>
        <p:nvPicPr>
          <p:cNvPr id="7" name="Picture 6">
            <a:extLst>
              <a:ext uri="{FF2B5EF4-FFF2-40B4-BE49-F238E27FC236}">
                <a16:creationId xmlns:a16="http://schemas.microsoft.com/office/drawing/2014/main" id="{78C722C3-CC28-497F-A753-F9F9154322A9}"/>
              </a:ext>
            </a:extLst>
          </p:cNvPr>
          <p:cNvPicPr>
            <a:picLocks noChangeAspect="1"/>
          </p:cNvPicPr>
          <p:nvPr/>
        </p:nvPicPr>
        <p:blipFill rotWithShape="1">
          <a:blip r:embed="rId3"/>
          <a:srcRect l="69122" t="63507" r="10193" b="5150"/>
          <a:stretch/>
        </p:blipFill>
        <p:spPr>
          <a:xfrm>
            <a:off x="10610210" y="5370247"/>
            <a:ext cx="841828" cy="726329"/>
          </a:xfrm>
          <a:prstGeom prst="rect">
            <a:avLst/>
          </a:prstGeom>
        </p:spPr>
      </p:pic>
    </p:spTree>
    <p:extLst>
      <p:ext uri="{BB962C8B-B14F-4D97-AF65-F5344CB8AC3E}">
        <p14:creationId xmlns:p14="http://schemas.microsoft.com/office/powerpoint/2010/main" val="3843322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FB7E77-FB20-4113-9213-87BD1E46E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 y="333828"/>
            <a:ext cx="11002362" cy="5773789"/>
          </a:xfrm>
          <a:prstGeom prst="rect">
            <a:avLst/>
          </a:prstGeom>
        </p:spPr>
      </p:pic>
      <p:pic>
        <p:nvPicPr>
          <p:cNvPr id="4" name="Picture 3">
            <a:extLst>
              <a:ext uri="{FF2B5EF4-FFF2-40B4-BE49-F238E27FC236}">
                <a16:creationId xmlns:a16="http://schemas.microsoft.com/office/drawing/2014/main" id="{FAB10962-DB81-4DD3-84F2-C891392A01AF}"/>
              </a:ext>
            </a:extLst>
          </p:cNvPr>
          <p:cNvPicPr>
            <a:picLocks noChangeAspect="1"/>
          </p:cNvPicPr>
          <p:nvPr/>
        </p:nvPicPr>
        <p:blipFill rotWithShape="1">
          <a:blip r:embed="rId3"/>
          <a:srcRect l="69122" t="63507" r="10193" b="5150"/>
          <a:stretch/>
        </p:blipFill>
        <p:spPr>
          <a:xfrm>
            <a:off x="10741105" y="5381288"/>
            <a:ext cx="841828" cy="726329"/>
          </a:xfrm>
          <a:prstGeom prst="rect">
            <a:avLst/>
          </a:prstGeom>
        </p:spPr>
      </p:pic>
    </p:spTree>
    <p:extLst>
      <p:ext uri="{BB962C8B-B14F-4D97-AF65-F5344CB8AC3E}">
        <p14:creationId xmlns:p14="http://schemas.microsoft.com/office/powerpoint/2010/main" val="22118765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5FCC7-E847-473D-9692-ADAE0190E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75" y="333829"/>
            <a:ext cx="10815395" cy="5769359"/>
          </a:xfrm>
          <a:prstGeom prst="rect">
            <a:avLst/>
          </a:prstGeom>
        </p:spPr>
      </p:pic>
      <p:pic>
        <p:nvPicPr>
          <p:cNvPr id="4" name="Picture 3">
            <a:extLst>
              <a:ext uri="{FF2B5EF4-FFF2-40B4-BE49-F238E27FC236}">
                <a16:creationId xmlns:a16="http://schemas.microsoft.com/office/drawing/2014/main" id="{1D8DCBBF-878B-48AE-ACE2-DD406C302061}"/>
              </a:ext>
            </a:extLst>
          </p:cNvPr>
          <p:cNvPicPr>
            <a:picLocks noChangeAspect="1"/>
          </p:cNvPicPr>
          <p:nvPr/>
        </p:nvPicPr>
        <p:blipFill rotWithShape="1">
          <a:blip r:embed="rId3"/>
          <a:srcRect l="69122" t="63507" r="10193" b="5150"/>
          <a:stretch/>
        </p:blipFill>
        <p:spPr>
          <a:xfrm>
            <a:off x="10493830" y="5376859"/>
            <a:ext cx="957940" cy="726329"/>
          </a:xfrm>
          <a:prstGeom prst="rect">
            <a:avLst/>
          </a:prstGeom>
        </p:spPr>
      </p:pic>
    </p:spTree>
    <p:extLst>
      <p:ext uri="{BB962C8B-B14F-4D97-AF65-F5344CB8AC3E}">
        <p14:creationId xmlns:p14="http://schemas.microsoft.com/office/powerpoint/2010/main" val="4196508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0AFF5-A343-446B-960B-07BD5C321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95" y="396847"/>
            <a:ext cx="10697561" cy="5706502"/>
          </a:xfrm>
          <a:prstGeom prst="rect">
            <a:avLst/>
          </a:prstGeom>
        </p:spPr>
      </p:pic>
      <p:pic>
        <p:nvPicPr>
          <p:cNvPr id="4" name="Picture 3">
            <a:extLst>
              <a:ext uri="{FF2B5EF4-FFF2-40B4-BE49-F238E27FC236}">
                <a16:creationId xmlns:a16="http://schemas.microsoft.com/office/drawing/2014/main" id="{F776FE7A-354F-495D-A89C-12BAB4004337}"/>
              </a:ext>
            </a:extLst>
          </p:cNvPr>
          <p:cNvPicPr>
            <a:picLocks noChangeAspect="1"/>
          </p:cNvPicPr>
          <p:nvPr/>
        </p:nvPicPr>
        <p:blipFill rotWithShape="1">
          <a:blip r:embed="rId3"/>
          <a:srcRect l="69122" t="63507" r="10193" b="5150"/>
          <a:stretch/>
        </p:blipFill>
        <p:spPr>
          <a:xfrm>
            <a:off x="10493828" y="5377020"/>
            <a:ext cx="841828" cy="726329"/>
          </a:xfrm>
          <a:prstGeom prst="rect">
            <a:avLst/>
          </a:prstGeom>
        </p:spPr>
      </p:pic>
    </p:spTree>
    <p:extLst>
      <p:ext uri="{BB962C8B-B14F-4D97-AF65-F5344CB8AC3E}">
        <p14:creationId xmlns:p14="http://schemas.microsoft.com/office/powerpoint/2010/main" val="3346186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FCBEE-D8E6-414A-87B7-5AEB75E1BCF5}"/>
              </a:ext>
            </a:extLst>
          </p:cNvPr>
          <p:cNvPicPr>
            <a:picLocks noChangeAspect="1"/>
          </p:cNvPicPr>
          <p:nvPr/>
        </p:nvPicPr>
        <p:blipFill>
          <a:blip r:embed="rId2"/>
          <a:stretch>
            <a:fillRect/>
          </a:stretch>
        </p:blipFill>
        <p:spPr>
          <a:xfrm>
            <a:off x="943428" y="721721"/>
            <a:ext cx="9927771" cy="3578815"/>
          </a:xfrm>
          <a:prstGeom prst="rect">
            <a:avLst/>
          </a:prstGeom>
        </p:spPr>
      </p:pic>
      <p:sp>
        <p:nvSpPr>
          <p:cNvPr id="5" name="Rectangle 4">
            <a:extLst>
              <a:ext uri="{FF2B5EF4-FFF2-40B4-BE49-F238E27FC236}">
                <a16:creationId xmlns:a16="http://schemas.microsoft.com/office/drawing/2014/main" id="{B92F35BD-502B-4A28-ABFD-E5BDD9988059}"/>
              </a:ext>
            </a:extLst>
          </p:cNvPr>
          <p:cNvSpPr/>
          <p:nvPr/>
        </p:nvSpPr>
        <p:spPr>
          <a:xfrm>
            <a:off x="732971" y="4541898"/>
            <a:ext cx="10726057" cy="1569660"/>
          </a:xfrm>
          <a:prstGeom prst="rect">
            <a:avLst/>
          </a:prstGeom>
        </p:spPr>
        <p:txBody>
          <a:bodyPr wrap="square">
            <a:spAutoFit/>
          </a:bodyPr>
          <a:lstStyle/>
          <a:p>
            <a:pPr algn="just"/>
            <a:r>
              <a:rPr lang="en-US" sz="2400" dirty="0">
                <a:latin typeface="+mn-lt"/>
                <a:ea typeface="+mn-ea"/>
              </a:rPr>
              <a:t>In the second tree, the left subtree of C has height 2 and the right subtree has height 0, so the difference is 2. In the third tree, the right subtree of A has height 2 and the left is missing, so it is 0, and the difference is 2 again. AVL tree permits difference (balance factor) to be only 1.</a:t>
            </a:r>
          </a:p>
        </p:txBody>
      </p:sp>
      <p:sp>
        <p:nvSpPr>
          <p:cNvPr id="7" name="Title 1">
            <a:extLst>
              <a:ext uri="{FF2B5EF4-FFF2-40B4-BE49-F238E27FC236}">
                <a16:creationId xmlns:a16="http://schemas.microsoft.com/office/drawing/2014/main" id="{E9A53375-B086-4AF5-9C7D-350431709E55}"/>
              </a:ext>
            </a:extLst>
          </p:cNvPr>
          <p:cNvSpPr txBox="1">
            <a:spLocks/>
          </p:cNvSpPr>
          <p:nvPr/>
        </p:nvSpPr>
        <p:spPr bwMode="auto">
          <a:xfrm>
            <a:off x="609600" y="277813"/>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kumimoji="1" sz="4200" kern="1200">
                <a:solidFill>
                  <a:schemeClr val="tx2"/>
                </a:solidFill>
                <a:latin typeface="+mj-lt"/>
                <a:ea typeface="+mj-ea"/>
                <a:cs typeface="+mj-cs"/>
              </a:defRPr>
            </a:lvl1pPr>
            <a:lvl2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2pPr>
            <a:lvl3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3pPr>
            <a:lvl4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4pPr>
            <a:lvl5pPr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5pPr>
            <a:lvl6pPr marL="4572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6pPr>
            <a:lvl7pPr marL="9144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7pPr>
            <a:lvl8pPr marL="13716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8pPr>
            <a:lvl9pPr marL="1828800" algn="l" rtl="0" eaLnBrk="1" fontAlgn="base" hangingPunct="1">
              <a:spcBef>
                <a:spcPct val="0"/>
              </a:spcBef>
              <a:spcAft>
                <a:spcPct val="0"/>
              </a:spcAft>
              <a:defRPr kumimoji="1" sz="4200">
                <a:solidFill>
                  <a:schemeClr val="tx2"/>
                </a:solidFill>
                <a:latin typeface="Garamond" panose="02020404030301010803" pitchFamily="18" charset="0"/>
                <a:ea typeface="新細明體" panose="02020500000000000000" pitchFamily="18" charset="-120"/>
              </a:defRPr>
            </a:lvl9pPr>
          </a:lstStyle>
          <a:p>
            <a:r>
              <a:rPr lang="en-US" sz="3200" dirty="0"/>
              <a:t>Here we see that the first tree is balanced and the next two trees are not balanced −</a:t>
            </a:r>
          </a:p>
        </p:txBody>
      </p:sp>
      <p:pic>
        <p:nvPicPr>
          <p:cNvPr id="8" name="Picture 7">
            <a:extLst>
              <a:ext uri="{FF2B5EF4-FFF2-40B4-BE49-F238E27FC236}">
                <a16:creationId xmlns:a16="http://schemas.microsoft.com/office/drawing/2014/main" id="{3CBCDF7C-5C85-4F19-ACC8-06EB2CAC0B47}"/>
              </a:ext>
            </a:extLst>
          </p:cNvPr>
          <p:cNvPicPr>
            <a:picLocks noChangeAspect="1"/>
          </p:cNvPicPr>
          <p:nvPr/>
        </p:nvPicPr>
        <p:blipFill>
          <a:blip r:embed="rId3"/>
          <a:stretch>
            <a:fillRect/>
          </a:stretch>
        </p:blipFill>
        <p:spPr>
          <a:xfrm>
            <a:off x="1424305" y="6208368"/>
            <a:ext cx="9343388" cy="616266"/>
          </a:xfrm>
          <a:prstGeom prst="rect">
            <a:avLst/>
          </a:prstGeom>
        </p:spPr>
      </p:pic>
    </p:spTree>
    <p:extLst>
      <p:ext uri="{BB962C8B-B14F-4D97-AF65-F5344CB8AC3E}">
        <p14:creationId xmlns:p14="http://schemas.microsoft.com/office/powerpoint/2010/main" val="2069376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160ACE-E7C1-4932-86E4-B2AFA7788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24" y="353304"/>
            <a:ext cx="10712076" cy="5714244"/>
          </a:xfrm>
          <a:prstGeom prst="rect">
            <a:avLst/>
          </a:prstGeom>
        </p:spPr>
      </p:pic>
      <p:pic>
        <p:nvPicPr>
          <p:cNvPr id="4" name="Picture 3">
            <a:extLst>
              <a:ext uri="{FF2B5EF4-FFF2-40B4-BE49-F238E27FC236}">
                <a16:creationId xmlns:a16="http://schemas.microsoft.com/office/drawing/2014/main" id="{E584E276-B0A6-42A5-BEF0-08A8A80EAD72}"/>
              </a:ext>
            </a:extLst>
          </p:cNvPr>
          <p:cNvPicPr>
            <a:picLocks noChangeAspect="1"/>
          </p:cNvPicPr>
          <p:nvPr/>
        </p:nvPicPr>
        <p:blipFill rotWithShape="1">
          <a:blip r:embed="rId3"/>
          <a:srcRect l="69122" t="63507" r="10193" b="5150"/>
          <a:stretch/>
        </p:blipFill>
        <p:spPr>
          <a:xfrm>
            <a:off x="10435772" y="5341219"/>
            <a:ext cx="841828" cy="726329"/>
          </a:xfrm>
          <a:prstGeom prst="rect">
            <a:avLst/>
          </a:prstGeom>
        </p:spPr>
      </p:pic>
    </p:spTree>
    <p:extLst>
      <p:ext uri="{BB962C8B-B14F-4D97-AF65-F5344CB8AC3E}">
        <p14:creationId xmlns:p14="http://schemas.microsoft.com/office/powerpoint/2010/main" val="2313837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0D5232-8295-47C4-9563-8F2787054587}"/>
              </a:ext>
            </a:extLst>
          </p:cNvPr>
          <p:cNvPicPr>
            <a:picLocks noChangeAspect="1"/>
          </p:cNvPicPr>
          <p:nvPr/>
        </p:nvPicPr>
        <p:blipFill>
          <a:blip r:embed="rId2"/>
          <a:stretch>
            <a:fillRect/>
          </a:stretch>
        </p:blipFill>
        <p:spPr>
          <a:xfrm>
            <a:off x="704396" y="442912"/>
            <a:ext cx="3409950" cy="4752975"/>
          </a:xfrm>
          <a:prstGeom prst="rect">
            <a:avLst/>
          </a:prstGeom>
        </p:spPr>
      </p:pic>
      <p:pic>
        <p:nvPicPr>
          <p:cNvPr id="3" name="Picture 2">
            <a:extLst>
              <a:ext uri="{FF2B5EF4-FFF2-40B4-BE49-F238E27FC236}">
                <a16:creationId xmlns:a16="http://schemas.microsoft.com/office/drawing/2014/main" id="{DE117FFF-1FCA-4FAE-9442-9114E122E27A}"/>
              </a:ext>
            </a:extLst>
          </p:cNvPr>
          <p:cNvPicPr>
            <a:picLocks noChangeAspect="1"/>
          </p:cNvPicPr>
          <p:nvPr/>
        </p:nvPicPr>
        <p:blipFill>
          <a:blip r:embed="rId3"/>
          <a:stretch>
            <a:fillRect/>
          </a:stretch>
        </p:blipFill>
        <p:spPr>
          <a:xfrm>
            <a:off x="4467681" y="656998"/>
            <a:ext cx="3609975" cy="4905375"/>
          </a:xfrm>
          <a:prstGeom prst="rect">
            <a:avLst/>
          </a:prstGeom>
        </p:spPr>
      </p:pic>
      <p:pic>
        <p:nvPicPr>
          <p:cNvPr id="5" name="Picture 4">
            <a:extLst>
              <a:ext uri="{FF2B5EF4-FFF2-40B4-BE49-F238E27FC236}">
                <a16:creationId xmlns:a16="http://schemas.microsoft.com/office/drawing/2014/main" id="{54E3A4F8-7CD2-4879-83D9-AA2D02B57F29}"/>
              </a:ext>
            </a:extLst>
          </p:cNvPr>
          <p:cNvPicPr>
            <a:picLocks noChangeAspect="1"/>
          </p:cNvPicPr>
          <p:nvPr/>
        </p:nvPicPr>
        <p:blipFill>
          <a:blip r:embed="rId4"/>
          <a:stretch>
            <a:fillRect/>
          </a:stretch>
        </p:blipFill>
        <p:spPr>
          <a:xfrm>
            <a:off x="8430991" y="307748"/>
            <a:ext cx="3413731" cy="5120596"/>
          </a:xfrm>
          <a:prstGeom prst="rect">
            <a:avLst/>
          </a:prstGeom>
        </p:spPr>
      </p:pic>
      <p:pic>
        <p:nvPicPr>
          <p:cNvPr id="6" name="Picture 5">
            <a:extLst>
              <a:ext uri="{FF2B5EF4-FFF2-40B4-BE49-F238E27FC236}">
                <a16:creationId xmlns:a16="http://schemas.microsoft.com/office/drawing/2014/main" id="{EF039064-687D-4CCB-BB0B-BBA9069024D4}"/>
              </a:ext>
            </a:extLst>
          </p:cNvPr>
          <p:cNvPicPr>
            <a:picLocks noChangeAspect="1"/>
          </p:cNvPicPr>
          <p:nvPr/>
        </p:nvPicPr>
        <p:blipFill>
          <a:blip r:embed="rId5"/>
          <a:stretch>
            <a:fillRect/>
          </a:stretch>
        </p:blipFill>
        <p:spPr>
          <a:xfrm>
            <a:off x="9514341" y="5471886"/>
            <a:ext cx="2162175" cy="638175"/>
          </a:xfrm>
          <a:prstGeom prst="rect">
            <a:avLst/>
          </a:prstGeom>
        </p:spPr>
      </p:pic>
    </p:spTree>
    <p:extLst>
      <p:ext uri="{BB962C8B-B14F-4D97-AF65-F5344CB8AC3E}">
        <p14:creationId xmlns:p14="http://schemas.microsoft.com/office/powerpoint/2010/main" val="864596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C1D26B-9206-40D0-99D3-A997894BE0A0}"/>
              </a:ext>
            </a:extLst>
          </p:cNvPr>
          <p:cNvPicPr>
            <a:picLocks noChangeAspect="1"/>
          </p:cNvPicPr>
          <p:nvPr/>
        </p:nvPicPr>
        <p:blipFill>
          <a:blip r:embed="rId2"/>
          <a:stretch>
            <a:fillRect/>
          </a:stretch>
        </p:blipFill>
        <p:spPr>
          <a:xfrm>
            <a:off x="617537" y="685119"/>
            <a:ext cx="3838190" cy="5120596"/>
          </a:xfrm>
          <a:prstGeom prst="rect">
            <a:avLst/>
          </a:prstGeom>
        </p:spPr>
      </p:pic>
      <p:pic>
        <p:nvPicPr>
          <p:cNvPr id="4" name="Picture 3">
            <a:extLst>
              <a:ext uri="{FF2B5EF4-FFF2-40B4-BE49-F238E27FC236}">
                <a16:creationId xmlns:a16="http://schemas.microsoft.com/office/drawing/2014/main" id="{AFB17862-E24E-4E7E-B7A3-F77DBEE4B7D6}"/>
              </a:ext>
            </a:extLst>
          </p:cNvPr>
          <p:cNvPicPr>
            <a:picLocks noChangeAspect="1"/>
          </p:cNvPicPr>
          <p:nvPr/>
        </p:nvPicPr>
        <p:blipFill>
          <a:blip r:embed="rId3"/>
          <a:stretch>
            <a:fillRect/>
          </a:stretch>
        </p:blipFill>
        <p:spPr>
          <a:xfrm>
            <a:off x="4632105" y="934810"/>
            <a:ext cx="3693487" cy="4988380"/>
          </a:xfrm>
          <a:prstGeom prst="rect">
            <a:avLst/>
          </a:prstGeom>
        </p:spPr>
      </p:pic>
      <p:pic>
        <p:nvPicPr>
          <p:cNvPr id="5" name="Picture 4">
            <a:extLst>
              <a:ext uri="{FF2B5EF4-FFF2-40B4-BE49-F238E27FC236}">
                <a16:creationId xmlns:a16="http://schemas.microsoft.com/office/drawing/2014/main" id="{77BD38B8-7576-4AE3-8E8C-D5973933386F}"/>
              </a:ext>
            </a:extLst>
          </p:cNvPr>
          <p:cNvPicPr>
            <a:picLocks noChangeAspect="1"/>
          </p:cNvPicPr>
          <p:nvPr/>
        </p:nvPicPr>
        <p:blipFill rotWithShape="1">
          <a:blip r:embed="rId4"/>
          <a:srcRect r="15113"/>
          <a:stretch/>
        </p:blipFill>
        <p:spPr>
          <a:xfrm>
            <a:off x="8501970" y="269081"/>
            <a:ext cx="3072493" cy="5372100"/>
          </a:xfrm>
          <a:prstGeom prst="rect">
            <a:avLst/>
          </a:prstGeom>
        </p:spPr>
      </p:pic>
      <p:pic>
        <p:nvPicPr>
          <p:cNvPr id="6" name="Picture 5">
            <a:extLst>
              <a:ext uri="{FF2B5EF4-FFF2-40B4-BE49-F238E27FC236}">
                <a16:creationId xmlns:a16="http://schemas.microsoft.com/office/drawing/2014/main" id="{8A6FE87F-698E-46DB-BA39-766381B27031}"/>
              </a:ext>
            </a:extLst>
          </p:cNvPr>
          <p:cNvPicPr>
            <a:picLocks noChangeAspect="1"/>
          </p:cNvPicPr>
          <p:nvPr/>
        </p:nvPicPr>
        <p:blipFill>
          <a:blip r:embed="rId5"/>
          <a:stretch>
            <a:fillRect/>
          </a:stretch>
        </p:blipFill>
        <p:spPr>
          <a:xfrm>
            <a:off x="8501970" y="5097913"/>
            <a:ext cx="3362325" cy="1057275"/>
          </a:xfrm>
          <a:prstGeom prst="rect">
            <a:avLst/>
          </a:prstGeom>
        </p:spPr>
      </p:pic>
    </p:spTree>
    <p:extLst>
      <p:ext uri="{BB962C8B-B14F-4D97-AF65-F5344CB8AC3E}">
        <p14:creationId xmlns:p14="http://schemas.microsoft.com/office/powerpoint/2010/main" val="2928920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These trees are AVL trees?</a:t>
            </a:r>
          </a:p>
        </p:txBody>
      </p:sp>
      <p:pic>
        <p:nvPicPr>
          <p:cNvPr id="4" name="Picture 3">
            <a:extLst>
              <a:ext uri="{FF2B5EF4-FFF2-40B4-BE49-F238E27FC236}">
                <a16:creationId xmlns:a16="http://schemas.microsoft.com/office/drawing/2014/main" id="{FA4B70E0-C47D-4323-801D-BD1293CA35EE}"/>
              </a:ext>
            </a:extLst>
          </p:cNvPr>
          <p:cNvPicPr>
            <a:picLocks noChangeAspect="1"/>
          </p:cNvPicPr>
          <p:nvPr/>
        </p:nvPicPr>
        <p:blipFill>
          <a:blip r:embed="rId2"/>
          <a:stretch>
            <a:fillRect/>
          </a:stretch>
        </p:blipFill>
        <p:spPr>
          <a:xfrm>
            <a:off x="1159594" y="1538515"/>
            <a:ext cx="9508059" cy="4126139"/>
          </a:xfrm>
          <a:prstGeom prst="rect">
            <a:avLst/>
          </a:prstGeom>
        </p:spPr>
      </p:pic>
    </p:spTree>
    <p:extLst>
      <p:ext uri="{BB962C8B-B14F-4D97-AF65-F5344CB8AC3E}">
        <p14:creationId xmlns:p14="http://schemas.microsoft.com/office/powerpoint/2010/main" val="269719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These trees are AVL trees?</a:t>
            </a:r>
          </a:p>
        </p:txBody>
      </p:sp>
      <p:pic>
        <p:nvPicPr>
          <p:cNvPr id="5" name="Picture 4">
            <a:extLst>
              <a:ext uri="{FF2B5EF4-FFF2-40B4-BE49-F238E27FC236}">
                <a16:creationId xmlns:a16="http://schemas.microsoft.com/office/drawing/2014/main" id="{28B871AB-0B1F-49FA-842B-D9098E69AA23}"/>
              </a:ext>
            </a:extLst>
          </p:cNvPr>
          <p:cNvPicPr>
            <a:picLocks noChangeAspect="1"/>
          </p:cNvPicPr>
          <p:nvPr/>
        </p:nvPicPr>
        <p:blipFill>
          <a:blip r:embed="rId2"/>
          <a:stretch>
            <a:fillRect/>
          </a:stretch>
        </p:blipFill>
        <p:spPr>
          <a:xfrm>
            <a:off x="1318532" y="1577074"/>
            <a:ext cx="9189811" cy="4278534"/>
          </a:xfrm>
          <a:prstGeom prst="rect">
            <a:avLst/>
          </a:prstGeom>
        </p:spPr>
      </p:pic>
    </p:spTree>
    <p:extLst>
      <p:ext uri="{BB962C8B-B14F-4D97-AF65-F5344CB8AC3E}">
        <p14:creationId xmlns:p14="http://schemas.microsoft.com/office/powerpoint/2010/main" val="3293839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CD2-4B96-4B6A-ACF2-C55CE57BA311}"/>
              </a:ext>
            </a:extLst>
          </p:cNvPr>
          <p:cNvSpPr>
            <a:spLocks noGrp="1"/>
          </p:cNvSpPr>
          <p:nvPr>
            <p:ph type="title"/>
          </p:nvPr>
        </p:nvSpPr>
        <p:spPr/>
        <p:txBody>
          <a:bodyPr/>
          <a:lstStyle/>
          <a:p>
            <a:r>
              <a:rPr lang="en-US" dirty="0"/>
              <a:t>These trees are AVL trees?</a:t>
            </a:r>
          </a:p>
        </p:txBody>
      </p:sp>
      <p:pic>
        <p:nvPicPr>
          <p:cNvPr id="3" name="Picture 2">
            <a:extLst>
              <a:ext uri="{FF2B5EF4-FFF2-40B4-BE49-F238E27FC236}">
                <a16:creationId xmlns:a16="http://schemas.microsoft.com/office/drawing/2014/main" id="{B9A1F355-6138-4E7B-A765-2BAE67CA92B7}"/>
              </a:ext>
            </a:extLst>
          </p:cNvPr>
          <p:cNvPicPr>
            <a:picLocks noChangeAspect="1"/>
          </p:cNvPicPr>
          <p:nvPr/>
        </p:nvPicPr>
        <p:blipFill>
          <a:blip r:embed="rId2"/>
          <a:stretch>
            <a:fillRect/>
          </a:stretch>
        </p:blipFill>
        <p:spPr>
          <a:xfrm>
            <a:off x="1524000" y="1184123"/>
            <a:ext cx="8752114" cy="4862285"/>
          </a:xfrm>
          <a:prstGeom prst="rect">
            <a:avLst/>
          </a:prstGeom>
        </p:spPr>
      </p:pic>
    </p:spTree>
    <p:extLst>
      <p:ext uri="{BB962C8B-B14F-4D97-AF65-F5344CB8AC3E}">
        <p14:creationId xmlns:p14="http://schemas.microsoft.com/office/powerpoint/2010/main" val="444211972"/>
      </p:ext>
    </p:extLst>
  </p:cSld>
  <p:clrMapOvr>
    <a:masterClrMapping/>
  </p:clrMapOvr>
</p:sld>
</file>

<file path=ppt/theme/theme1.xml><?xml version="1.0" encoding="utf-8"?>
<a:theme xmlns:a="http://schemas.openxmlformats.org/drawingml/2006/main" name="Theme Lectur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 Lecture" id="{61AAB912-1228-4916-A584-A66DC40BE64E}" vid="{881DEA46-1C51-4C73-98A8-45DE53D026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E054C275CE0F4C95BBE398DD967AD6" ma:contentTypeVersion="13" ma:contentTypeDescription="Create a new document." ma:contentTypeScope="" ma:versionID="2d8bfd869d534ade843bfe1bf48fde1a">
  <xsd:schema xmlns:xsd="http://www.w3.org/2001/XMLSchema" xmlns:xs="http://www.w3.org/2001/XMLSchema" xmlns:p="http://schemas.microsoft.com/office/2006/metadata/properties" xmlns:ns2="a7b70607-fe1c-4ca1-9f9a-14d82c204c12" xmlns:ns3="6b483d26-2af8-4981-ae11-2a3b47cba204" targetNamespace="http://schemas.microsoft.com/office/2006/metadata/properties" ma:root="true" ma:fieldsID="37954249c4b25f1a94b58e412f394e94" ns2:_="" ns3:_="">
    <xsd:import namespace="a7b70607-fe1c-4ca1-9f9a-14d82c204c12"/>
    <xsd:import namespace="6b483d26-2af8-4981-ae11-2a3b47cba20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b70607-fe1c-4ca1-9f9a-14d82c204c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b19d95c-03cc-479b-95fc-186cd9d3511f"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b483d26-2af8-4981-ae11-2a3b47cba20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00638cfa-82a6-4e22-9f51-4771c85e1794}" ma:internalName="TaxCatchAll" ma:showField="CatchAllData" ma:web="6b483d26-2af8-4981-ae11-2a3b47cba2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6b483d26-2af8-4981-ae11-2a3b47cba204" xsi:nil="true"/>
    <lcf76f155ced4ddcb4097134ff3c332f xmlns="a7b70607-fe1c-4ca1-9f9a-14d82c204c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374711C-3AEE-431E-A758-8010FD384446}"/>
</file>

<file path=customXml/itemProps2.xml><?xml version="1.0" encoding="utf-8"?>
<ds:datastoreItem xmlns:ds="http://schemas.openxmlformats.org/officeDocument/2006/customXml" ds:itemID="{6D2442CA-2A25-4DA8-B9AD-52B567876E77}"/>
</file>

<file path=customXml/itemProps3.xml><?xml version="1.0" encoding="utf-8"?>
<ds:datastoreItem xmlns:ds="http://schemas.openxmlformats.org/officeDocument/2006/customXml" ds:itemID="{EE558575-9EB6-4679-BCBC-628F57BBAC72}"/>
</file>

<file path=docProps/app.xml><?xml version="1.0" encoding="utf-8"?>
<Properties xmlns="http://schemas.openxmlformats.org/officeDocument/2006/extended-properties" xmlns:vt="http://schemas.openxmlformats.org/officeDocument/2006/docPropsVTypes">
  <Template>Theme Lecture</Template>
  <TotalTime>7674</TotalTime>
  <Words>1103</Words>
  <Application>Microsoft Office PowerPoint</Application>
  <PresentationFormat>Widescreen</PresentationFormat>
  <Paragraphs>104</Paragraphs>
  <Slides>62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Arial Rounded MT Bold</vt:lpstr>
      <vt:lpstr>Calibri</vt:lpstr>
      <vt:lpstr>Cambria Math</vt:lpstr>
      <vt:lpstr>Garamond</vt:lpstr>
      <vt:lpstr>Wingdings</vt:lpstr>
      <vt:lpstr>Theme Lecture</vt:lpstr>
      <vt:lpstr>AVL Trees   Balancing Trees using AVL  - Using Rotations </vt:lpstr>
      <vt:lpstr>Perfectly Balanced tree</vt:lpstr>
      <vt:lpstr>Balanced Tree(AVL tree – by G. M. Adelson-Velskii and E. M. Landis )</vt:lpstr>
      <vt:lpstr>AVL Tree</vt:lpstr>
      <vt:lpstr>Balance Factor</vt:lpstr>
      <vt:lpstr>PowerPoint Presentation</vt:lpstr>
      <vt:lpstr>These trees are AVL trees?</vt:lpstr>
      <vt:lpstr>These trees are AVL trees?</vt:lpstr>
      <vt:lpstr>These trees are AVL trees?</vt:lpstr>
      <vt:lpstr>These trees are AVL trees?</vt:lpstr>
      <vt:lpstr>Which trees are AVL?</vt:lpstr>
      <vt:lpstr>Balancing Trees using AVL  - Using Rotations </vt:lpstr>
      <vt:lpstr>Left Rotation </vt:lpstr>
      <vt:lpstr>Right Rotation</vt:lpstr>
      <vt:lpstr>Left-Right Rotation</vt:lpstr>
      <vt:lpstr>Left-Right Rotation</vt:lpstr>
      <vt:lpstr>Right-Left Rotation</vt:lpstr>
      <vt:lpstr>Right-Left Rotation</vt:lpstr>
      <vt:lpstr>Left Left Rotation </vt:lpstr>
      <vt:lpstr>Left Left Rotation </vt:lpstr>
      <vt:lpstr>Right Right Rotation</vt:lpstr>
      <vt:lpstr>Right Right Rotation</vt:lpstr>
      <vt:lpstr>Left Right Rotation</vt:lpstr>
      <vt:lpstr>Left Right Rotation</vt:lpstr>
      <vt:lpstr>Right Left Rotation</vt:lpstr>
      <vt:lpstr>Right Left Rotation</vt:lpstr>
      <vt:lpstr>AVL Balancing</vt:lpstr>
      <vt:lpstr>AVL Balancing</vt:lpstr>
      <vt:lpstr>AVL Balancing</vt:lpstr>
      <vt:lpstr>Balanced AVL Tree</vt:lpstr>
      <vt:lpstr>AVL – Right Rotation:</vt:lpstr>
      <vt:lpstr>AVL Balanced tree </vt:lpstr>
      <vt:lpstr>AVL Tree : Insertion</vt:lpstr>
      <vt:lpstr>AVL Tree : Insertion</vt:lpstr>
      <vt:lpstr>Insertion Examples:</vt:lpstr>
      <vt:lpstr>Insertion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Thanks to ALLAH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DSW Algorithm</dc:title>
  <dc:creator>Muhammad Faizan Khan</dc:creator>
  <cp:lastModifiedBy>Anwar Chaudhary</cp:lastModifiedBy>
  <cp:revision>149</cp:revision>
  <dcterms:created xsi:type="dcterms:W3CDTF">2016-12-26T11:26:12Z</dcterms:created>
  <dcterms:modified xsi:type="dcterms:W3CDTF">2020-06-07T21:26:24Z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0x01010035E054C275CE0F4C95BBE398DD967AD6</vt:lpwstr>
  </property>
  <property fmtid="{D5CDD505-2E9C-101B-9397-08002B2CF9AE}" pid="3" name="MediaServiceImageTags">
    <vt:lpwstr/>
  </property>
</Properties>
</file>